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  <p:sldMasterId id="2147483668" r:id="rId3"/>
    <p:sldMasterId id="2147483674" r:id="rId4"/>
  </p:sldMasterIdLst>
  <p:notesMasterIdLst>
    <p:notesMasterId r:id="rId22"/>
  </p:notesMasterIdLst>
  <p:handoutMasterIdLst>
    <p:handoutMasterId r:id="rId23"/>
  </p:handoutMasterIdLst>
  <p:sldIdLst>
    <p:sldId id="269" r:id="rId5"/>
    <p:sldId id="266" r:id="rId6"/>
    <p:sldId id="304" r:id="rId7"/>
    <p:sldId id="276" r:id="rId8"/>
    <p:sldId id="334" r:id="rId9"/>
    <p:sldId id="344" r:id="rId10"/>
    <p:sldId id="337" r:id="rId11"/>
    <p:sldId id="338" r:id="rId12"/>
    <p:sldId id="348" r:id="rId13"/>
    <p:sldId id="353" r:id="rId14"/>
    <p:sldId id="355" r:id="rId15"/>
    <p:sldId id="346" r:id="rId16"/>
    <p:sldId id="352" r:id="rId17"/>
    <p:sldId id="351" r:id="rId18"/>
    <p:sldId id="349" r:id="rId19"/>
    <p:sldId id="356" r:id="rId20"/>
    <p:sldId id="267" r:id="rId2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84" autoAdjust="0"/>
    <p:restoredTop sz="96244" autoAdjust="0"/>
  </p:normalViewPr>
  <p:slideViewPr>
    <p:cSldViewPr snapToGrid="0" snapToObjects="1">
      <p:cViewPr varScale="1">
        <p:scale>
          <a:sx n="106" d="100"/>
          <a:sy n="106" d="100"/>
        </p:scale>
        <p:origin x="828" y="96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3336" y="9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B4B834-0DA5-4E3E-A720-CB5E05AF45BD}" type="doc">
      <dgm:prSet loTypeId="urn:microsoft.com/office/officeart/2005/8/layout/list1" loCatId="list" qsTypeId="urn:microsoft.com/office/officeart/2005/8/quickstyle/3d1" qsCatId="3D" csTypeId="urn:microsoft.com/office/officeart/2005/8/colors/accent6_3" csCatId="accent6" phldr="1"/>
      <dgm:spPr/>
      <dgm:t>
        <a:bodyPr/>
        <a:lstStyle/>
        <a:p>
          <a:endParaRPr lang="cs-CZ"/>
        </a:p>
      </dgm:t>
    </dgm:pt>
    <dgm:pt modelId="{4473F946-54C4-4B13-996C-1165EC8CBFA0}">
      <dgm:prSet phldrT="[Text]" custT="1"/>
      <dgm:spPr>
        <a:xfrm>
          <a:off x="419973" y="44547"/>
          <a:ext cx="5879623" cy="413280"/>
        </a:xfrm>
        <a:prstGeom prst="roundRect">
          <a:avLst/>
        </a:prstGeom>
        <a:gradFill rotWithShape="0">
          <a:gsLst>
            <a:gs pos="0">
              <a:srgbClr val="00349E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349E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349E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sz="2000" b="1" dirty="0" err="1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VaVaI</a:t>
          </a:r>
          <a:endParaRPr lang="cs-CZ" sz="2000" b="1" dirty="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gm:t>
    </dgm:pt>
    <dgm:pt modelId="{F2C810B2-5B3D-4649-8D2D-906C348F89C4}" type="parTrans" cxnId="{876255F8-75F8-493D-9D3D-C21EDDDF57A5}">
      <dgm:prSet/>
      <dgm:spPr/>
      <dgm:t>
        <a:bodyPr/>
        <a:lstStyle/>
        <a:p>
          <a:endParaRPr lang="cs-CZ"/>
        </a:p>
      </dgm:t>
    </dgm:pt>
    <dgm:pt modelId="{9C8889DE-E639-4A34-BF84-C6822C5EF8C2}" type="sibTrans" cxnId="{876255F8-75F8-493D-9D3D-C21EDDDF57A5}">
      <dgm:prSet/>
      <dgm:spPr/>
      <dgm:t>
        <a:bodyPr/>
        <a:lstStyle/>
        <a:p>
          <a:endParaRPr lang="cs-CZ"/>
        </a:p>
      </dgm:t>
    </dgm:pt>
    <dgm:pt modelId="{729831CE-D42F-411F-BFF4-09220522F668}">
      <dgm:prSet phldrT="[Text]" custT="1"/>
      <dgm:spPr>
        <a:xfrm>
          <a:off x="419973" y="1032387"/>
          <a:ext cx="5879623" cy="413280"/>
        </a:xfrm>
        <a:prstGeom prst="roundRect">
          <a:avLst/>
        </a:prstGeom>
        <a:gradFill rotWithShape="0">
          <a:gsLst>
            <a:gs pos="0">
              <a:srgbClr val="00349E">
                <a:shade val="80000"/>
                <a:hueOff val="246426"/>
                <a:satOff val="-24339"/>
                <a:lumOff val="13080"/>
                <a:alphaOff val="0"/>
                <a:shade val="51000"/>
                <a:satMod val="130000"/>
              </a:srgbClr>
            </a:gs>
            <a:gs pos="80000">
              <a:srgbClr val="00349E">
                <a:shade val="80000"/>
                <a:hueOff val="246426"/>
                <a:satOff val="-24339"/>
                <a:lumOff val="13080"/>
                <a:alphaOff val="0"/>
                <a:shade val="93000"/>
                <a:satMod val="130000"/>
              </a:srgbClr>
            </a:gs>
            <a:gs pos="100000">
              <a:srgbClr val="00349E">
                <a:shade val="80000"/>
                <a:hueOff val="246426"/>
                <a:satOff val="-24339"/>
                <a:lumOff val="1308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sz="2000" b="1" dirty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Infrastruktura a služby</a:t>
          </a:r>
        </a:p>
      </dgm:t>
    </dgm:pt>
    <dgm:pt modelId="{2CC3E685-9D46-454D-8D32-79D24E32930D}" type="parTrans" cxnId="{54A5F5B4-CF79-4845-91BD-4AA575F45539}">
      <dgm:prSet/>
      <dgm:spPr/>
      <dgm:t>
        <a:bodyPr/>
        <a:lstStyle/>
        <a:p>
          <a:endParaRPr lang="cs-CZ"/>
        </a:p>
      </dgm:t>
    </dgm:pt>
    <dgm:pt modelId="{6E5795CA-540C-496B-ADCB-08CD2F663620}" type="sibTrans" cxnId="{54A5F5B4-CF79-4845-91BD-4AA575F45539}">
      <dgm:prSet/>
      <dgm:spPr/>
      <dgm:t>
        <a:bodyPr/>
        <a:lstStyle/>
        <a:p>
          <a:endParaRPr lang="cs-CZ"/>
        </a:p>
      </dgm:t>
    </dgm:pt>
    <dgm:pt modelId="{D3E3B0CC-401B-4495-8767-9155DA76A412}">
      <dgm:prSet phldrT="[Text]" custT="1"/>
      <dgm:spPr>
        <a:xfrm>
          <a:off x="419973" y="1987152"/>
          <a:ext cx="5879623" cy="41328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sz="2000" b="1" dirty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Efektivní Energie</a:t>
          </a:r>
        </a:p>
      </dgm:t>
    </dgm:pt>
    <dgm:pt modelId="{294DD9AD-F398-43D3-BDD0-8AB5BCA6671F}" type="parTrans" cxnId="{2568F407-0E80-4A4E-A8A3-E38191774D97}">
      <dgm:prSet/>
      <dgm:spPr/>
      <dgm:t>
        <a:bodyPr/>
        <a:lstStyle/>
        <a:p>
          <a:endParaRPr lang="cs-CZ"/>
        </a:p>
      </dgm:t>
    </dgm:pt>
    <dgm:pt modelId="{55160B2E-6A58-4F5D-A0E5-6E211E034A54}" type="sibTrans" cxnId="{2568F407-0E80-4A4E-A8A3-E38191774D97}">
      <dgm:prSet/>
      <dgm:spPr/>
      <dgm:t>
        <a:bodyPr/>
        <a:lstStyle/>
        <a:p>
          <a:endParaRPr lang="cs-CZ"/>
        </a:p>
      </dgm:t>
    </dgm:pt>
    <dgm:pt modelId="{13486A14-46FA-414A-8C2C-5BF8FFCA3E61}">
      <dgm:prSet phldrT="[Text]" custT="1"/>
      <dgm:spPr>
        <a:xfrm>
          <a:off x="0" y="251187"/>
          <a:ext cx="8399462" cy="7056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349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pPr marL="0" marR="0" indent="0" algn="just" defTabSz="914400" rtl="0" eaLnBrk="1" fontAlgn="auto" latinLnBrk="0" hangingPunct="0">
            <a:lnSpc>
              <a:spcPct val="100000"/>
            </a:lnSpc>
            <a:spcBef>
              <a:spcPts val="0"/>
            </a:spcBef>
            <a:spcAft>
              <a:spcPts val="300"/>
            </a:spcAft>
            <a:buClrTx/>
            <a:buSzTx/>
            <a:buFont typeface="Arial" charset="0"/>
            <a:buNone/>
            <a:tabLst/>
            <a:defRPr/>
          </a:pP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 PO 1 „</a:t>
          </a:r>
          <a:r>
            <a:rPr lang="cs-CZ" sz="1800" kern="1200" noProof="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Rozvoj výzkumu a vývoje pro inovace</a:t>
          </a: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“ - 1 352 544 411 €</a:t>
          </a:r>
        </a:p>
      </dgm:t>
    </dgm:pt>
    <dgm:pt modelId="{C613CAE0-ED83-4AD1-92BA-93F508DDACF4}" type="parTrans" cxnId="{29B16090-95D3-47A5-8308-19F40E7DE218}">
      <dgm:prSet/>
      <dgm:spPr/>
      <dgm:t>
        <a:bodyPr/>
        <a:lstStyle/>
        <a:p>
          <a:endParaRPr lang="cs-CZ"/>
        </a:p>
      </dgm:t>
    </dgm:pt>
    <dgm:pt modelId="{CE7F8243-36EA-4C5E-A69B-6142739E3CA6}" type="sibTrans" cxnId="{29B16090-95D3-47A5-8308-19F40E7DE218}">
      <dgm:prSet/>
      <dgm:spPr/>
      <dgm:t>
        <a:bodyPr/>
        <a:lstStyle/>
        <a:p>
          <a:endParaRPr lang="cs-CZ"/>
        </a:p>
      </dgm:t>
    </dgm:pt>
    <dgm:pt modelId="{21CEBCE0-7774-44B0-855A-D27206B0D437}">
      <dgm:prSet phldrT="[Text]" custT="1"/>
      <dgm:spPr>
        <a:xfrm>
          <a:off x="0" y="1239027"/>
          <a:ext cx="8399462" cy="672525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349E">
              <a:shade val="80000"/>
              <a:hueOff val="246426"/>
              <a:satOff val="-24339"/>
              <a:lumOff val="1308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PO 2 „</a:t>
          </a:r>
          <a:r>
            <a:rPr lang="cs-CZ" sz="1800" kern="1200" noProof="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Rozvoj podnikání a konkurenceschopnosti MSP</a:t>
          </a: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“ - 892 130 143 € </a:t>
          </a:r>
        </a:p>
      </dgm:t>
    </dgm:pt>
    <dgm:pt modelId="{B499CECE-5B2F-44C8-A915-77EA090C2EC0}" type="parTrans" cxnId="{17D92123-5288-44B6-B1D0-61EFFCC14A6B}">
      <dgm:prSet/>
      <dgm:spPr/>
      <dgm:t>
        <a:bodyPr/>
        <a:lstStyle/>
        <a:p>
          <a:endParaRPr lang="cs-CZ"/>
        </a:p>
      </dgm:t>
    </dgm:pt>
    <dgm:pt modelId="{F71067C7-CB32-4392-ACE7-8D6CC48238D0}" type="sibTrans" cxnId="{17D92123-5288-44B6-B1D0-61EFFCC14A6B}">
      <dgm:prSet/>
      <dgm:spPr/>
      <dgm:t>
        <a:bodyPr/>
        <a:lstStyle/>
        <a:p>
          <a:endParaRPr lang="cs-CZ"/>
        </a:p>
      </dgm:t>
    </dgm:pt>
    <dgm:pt modelId="{4C172AFA-9BE5-42B1-BFF6-C821F08141A9}">
      <dgm:prSet phldrT="[Text]" custT="1"/>
      <dgm:spPr>
        <a:xfrm>
          <a:off x="0" y="2193792"/>
          <a:ext cx="8399462" cy="1499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349E">
              <a:shade val="80000"/>
              <a:hueOff val="492853"/>
              <a:satOff val="-48678"/>
              <a:lumOff val="2616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pPr>
            <a:lnSpc>
              <a:spcPct val="100000"/>
            </a:lnSpc>
            <a:spcBef>
              <a:spcPts val="1200"/>
            </a:spcBef>
          </a:pPr>
          <a:r>
            <a:rPr lang="cs-CZ" sz="1800" b="1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PO 3</a:t>
          </a: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 „</a:t>
          </a:r>
          <a:r>
            <a:rPr lang="cs-CZ" sz="1800" kern="1200" noProof="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Účinné nakládání  energií, rozvoj energetické infrastruktury a obnovitelných zdrojů energie, podpora zavádění nových technologií v oblasti nakládání energií a druhotných surovin</a:t>
          </a: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“ - </a:t>
          </a:r>
          <a:r>
            <a:rPr lang="cs-CZ" sz="1800" b="1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1 217 129 658 €	</a:t>
          </a:r>
        </a:p>
      </dgm:t>
    </dgm:pt>
    <dgm:pt modelId="{FAE7526F-C31A-4FA8-A2AC-7C8961A2C319}" type="parTrans" cxnId="{523230BC-6F78-4DB4-9EA7-C8B0DEF6D515}">
      <dgm:prSet/>
      <dgm:spPr/>
      <dgm:t>
        <a:bodyPr/>
        <a:lstStyle/>
        <a:p>
          <a:endParaRPr lang="cs-CZ"/>
        </a:p>
      </dgm:t>
    </dgm:pt>
    <dgm:pt modelId="{711166D0-0F8F-4616-AD12-E14217EFCBEF}" type="sibTrans" cxnId="{523230BC-6F78-4DB4-9EA7-C8B0DEF6D515}">
      <dgm:prSet/>
      <dgm:spPr/>
      <dgm:t>
        <a:bodyPr/>
        <a:lstStyle/>
        <a:p>
          <a:endParaRPr lang="cs-CZ"/>
        </a:p>
      </dgm:t>
    </dgm:pt>
    <dgm:pt modelId="{F8850A98-72E3-4CB6-8282-635284643FC1}">
      <dgm:prSet phldrT="[Text]" custT="1"/>
      <dgm:spPr>
        <a:xfrm>
          <a:off x="419973" y="3768792"/>
          <a:ext cx="5879623" cy="413280"/>
        </a:xfrm>
        <a:prstGeom prst="roundRect">
          <a:avLst/>
        </a:prstGeom>
        <a:gradFill rotWithShape="0">
          <a:gsLst>
            <a:gs pos="0">
              <a:srgbClr val="00349E">
                <a:shade val="80000"/>
                <a:hueOff val="739279"/>
                <a:satOff val="-73017"/>
                <a:lumOff val="39240"/>
                <a:alphaOff val="0"/>
                <a:shade val="51000"/>
                <a:satMod val="130000"/>
              </a:srgbClr>
            </a:gs>
            <a:gs pos="80000">
              <a:srgbClr val="00349E">
                <a:shade val="80000"/>
                <a:hueOff val="739279"/>
                <a:satOff val="-73017"/>
                <a:lumOff val="39240"/>
                <a:alphaOff val="0"/>
                <a:shade val="93000"/>
                <a:satMod val="130000"/>
              </a:srgbClr>
            </a:gs>
            <a:gs pos="100000">
              <a:srgbClr val="00349E">
                <a:shade val="80000"/>
                <a:hueOff val="739279"/>
                <a:satOff val="-73017"/>
                <a:lumOff val="3924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sz="2000" b="1" dirty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ICT</a:t>
          </a:r>
        </a:p>
      </dgm:t>
    </dgm:pt>
    <dgm:pt modelId="{336C7B82-66A5-4D3B-9F7F-BB504403609F}" type="parTrans" cxnId="{18B8D489-EC02-451C-B3F2-D7A0495FC3A5}">
      <dgm:prSet/>
      <dgm:spPr/>
      <dgm:t>
        <a:bodyPr/>
        <a:lstStyle/>
        <a:p>
          <a:endParaRPr lang="cs-CZ"/>
        </a:p>
      </dgm:t>
    </dgm:pt>
    <dgm:pt modelId="{0F5C6957-C603-4886-9ED7-EFDF59DC85C4}" type="sibTrans" cxnId="{18B8D489-EC02-451C-B3F2-D7A0495FC3A5}">
      <dgm:prSet/>
      <dgm:spPr/>
      <dgm:t>
        <a:bodyPr/>
        <a:lstStyle/>
        <a:p>
          <a:endParaRPr lang="cs-CZ"/>
        </a:p>
      </dgm:t>
    </dgm:pt>
    <dgm:pt modelId="{52B068B1-968D-46CF-AB3C-CB04BE11512E}">
      <dgm:prSet phldrT="[Text]" custT="1"/>
      <dgm:spPr>
        <a:xfrm>
          <a:off x="0" y="3988835"/>
          <a:ext cx="8399462" cy="9261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349E">
              <a:shade val="80000"/>
              <a:hueOff val="739279"/>
              <a:satOff val="-73017"/>
              <a:lumOff val="3924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PO 4 „Rozvoj vysokorychlostních přístupových sítí k internetu a informačních a komunikačních technologií“ - 743 657 589 € </a:t>
          </a:r>
        </a:p>
      </dgm:t>
    </dgm:pt>
    <dgm:pt modelId="{DE59B4DA-3F17-47D0-A7D4-33DC8E24697B}" type="sibTrans" cxnId="{D923FA5B-E001-4727-ABCD-50EFB1C072E3}">
      <dgm:prSet/>
      <dgm:spPr/>
      <dgm:t>
        <a:bodyPr/>
        <a:lstStyle/>
        <a:p>
          <a:endParaRPr lang="cs-CZ"/>
        </a:p>
      </dgm:t>
    </dgm:pt>
    <dgm:pt modelId="{E78FB388-6670-44F5-9D82-6137459DC549}" type="parTrans" cxnId="{D923FA5B-E001-4727-ABCD-50EFB1C072E3}">
      <dgm:prSet/>
      <dgm:spPr/>
      <dgm:t>
        <a:bodyPr/>
        <a:lstStyle/>
        <a:p>
          <a:endParaRPr lang="cs-CZ"/>
        </a:p>
      </dgm:t>
    </dgm:pt>
    <dgm:pt modelId="{3B11C766-2A11-4357-8D87-F5613575F7B1}">
      <dgm:prSet phldrT="[Text]" custT="1"/>
      <dgm:spPr>
        <a:xfrm>
          <a:off x="0" y="2193792"/>
          <a:ext cx="8399462" cy="1499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349E">
              <a:shade val="80000"/>
              <a:hueOff val="492853"/>
              <a:satOff val="-48678"/>
              <a:lumOff val="2616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pPr>
            <a:lnSpc>
              <a:spcPct val="90000"/>
            </a:lnSpc>
            <a:spcBef>
              <a:spcPts val="1800"/>
            </a:spcBef>
          </a:pPr>
          <a:r>
            <a:rPr lang="cs-CZ" sz="1800" b="1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SC 3.4. NUT – Alokace 37 549 745 € (navýšeno na 78,850 mil€)                                               </a:t>
          </a:r>
        </a:p>
      </dgm:t>
    </dgm:pt>
    <dgm:pt modelId="{9D888B9B-0C1B-46A1-B727-A8D83056267E}" type="parTrans" cxnId="{226B8367-A201-45E7-A3C1-DC814705A0D3}">
      <dgm:prSet/>
      <dgm:spPr/>
      <dgm:t>
        <a:bodyPr/>
        <a:lstStyle/>
        <a:p>
          <a:endParaRPr lang="cs-CZ"/>
        </a:p>
      </dgm:t>
    </dgm:pt>
    <dgm:pt modelId="{7A26FDC6-6343-4286-B4F5-B94E0A6BA866}" type="sibTrans" cxnId="{226B8367-A201-45E7-A3C1-DC814705A0D3}">
      <dgm:prSet/>
      <dgm:spPr/>
      <dgm:t>
        <a:bodyPr/>
        <a:lstStyle/>
        <a:p>
          <a:endParaRPr lang="cs-CZ"/>
        </a:p>
      </dgm:t>
    </dgm:pt>
    <dgm:pt modelId="{6FFF4B1F-9DF0-4F98-8001-CA67173B7607}" type="pres">
      <dgm:prSet presAssocID="{C1B4B834-0DA5-4E3E-A720-CB5E05AF45BD}" presName="linear" presStyleCnt="0">
        <dgm:presLayoutVars>
          <dgm:dir/>
          <dgm:animLvl val="lvl"/>
          <dgm:resizeHandles val="exact"/>
        </dgm:presLayoutVars>
      </dgm:prSet>
      <dgm:spPr/>
    </dgm:pt>
    <dgm:pt modelId="{DE0A9E4E-6D42-4D9D-B0B6-2F716870520C}" type="pres">
      <dgm:prSet presAssocID="{4473F946-54C4-4B13-996C-1165EC8CBFA0}" presName="parentLin" presStyleCnt="0"/>
      <dgm:spPr/>
    </dgm:pt>
    <dgm:pt modelId="{C4C22AFA-F46D-432A-AC49-B81C1DFD1A43}" type="pres">
      <dgm:prSet presAssocID="{4473F946-54C4-4B13-996C-1165EC8CBFA0}" presName="parentLeftMargin" presStyleLbl="node1" presStyleIdx="0" presStyleCnt="4"/>
      <dgm:spPr/>
    </dgm:pt>
    <dgm:pt modelId="{AA08CFA8-A46F-4A58-8D26-988004BFD933}" type="pres">
      <dgm:prSet presAssocID="{4473F946-54C4-4B13-996C-1165EC8CBFA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0DBB001-EE53-4D44-8AC7-EE8FCF1C8F5B}" type="pres">
      <dgm:prSet presAssocID="{4473F946-54C4-4B13-996C-1165EC8CBFA0}" presName="negativeSpace" presStyleCnt="0"/>
      <dgm:spPr/>
    </dgm:pt>
    <dgm:pt modelId="{2CE461EB-ABA8-4398-BA23-69C4ED74ACE9}" type="pres">
      <dgm:prSet presAssocID="{4473F946-54C4-4B13-996C-1165EC8CBFA0}" presName="childText" presStyleLbl="conFgAcc1" presStyleIdx="0" presStyleCnt="4">
        <dgm:presLayoutVars>
          <dgm:bulletEnabled val="1"/>
        </dgm:presLayoutVars>
      </dgm:prSet>
      <dgm:spPr/>
    </dgm:pt>
    <dgm:pt modelId="{FEB4F28E-803D-47C3-869D-EAC414AF963B}" type="pres">
      <dgm:prSet presAssocID="{9C8889DE-E639-4A34-BF84-C6822C5EF8C2}" presName="spaceBetweenRectangles" presStyleCnt="0"/>
      <dgm:spPr/>
    </dgm:pt>
    <dgm:pt modelId="{22D82390-B1AE-4D7C-9BD4-E14F3DBD27AF}" type="pres">
      <dgm:prSet presAssocID="{729831CE-D42F-411F-BFF4-09220522F668}" presName="parentLin" presStyleCnt="0"/>
      <dgm:spPr/>
    </dgm:pt>
    <dgm:pt modelId="{52F741AD-79D7-4011-B082-E94C100AADA0}" type="pres">
      <dgm:prSet presAssocID="{729831CE-D42F-411F-BFF4-09220522F668}" presName="parentLeftMargin" presStyleLbl="node1" presStyleIdx="0" presStyleCnt="4"/>
      <dgm:spPr/>
    </dgm:pt>
    <dgm:pt modelId="{48503D9F-B841-43BB-BF62-CA5FFE299E77}" type="pres">
      <dgm:prSet presAssocID="{729831CE-D42F-411F-BFF4-09220522F66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0D8C2D2-4638-4455-9CA4-1A361F3D18E2}" type="pres">
      <dgm:prSet presAssocID="{729831CE-D42F-411F-BFF4-09220522F668}" presName="negativeSpace" presStyleCnt="0"/>
      <dgm:spPr/>
    </dgm:pt>
    <dgm:pt modelId="{CD923B01-0335-48F1-A51F-3E0BB483E646}" type="pres">
      <dgm:prSet presAssocID="{729831CE-D42F-411F-BFF4-09220522F668}" presName="childText" presStyleLbl="conFgAcc1" presStyleIdx="1" presStyleCnt="4">
        <dgm:presLayoutVars>
          <dgm:bulletEnabled val="1"/>
        </dgm:presLayoutVars>
      </dgm:prSet>
      <dgm:spPr/>
    </dgm:pt>
    <dgm:pt modelId="{F282ADE4-EB40-47BD-8F01-2EC5FFC4F05B}" type="pres">
      <dgm:prSet presAssocID="{6E5795CA-540C-496B-ADCB-08CD2F663620}" presName="spaceBetweenRectangles" presStyleCnt="0"/>
      <dgm:spPr/>
    </dgm:pt>
    <dgm:pt modelId="{0DB62AF6-9051-407A-81B8-FD36508CBCE3}" type="pres">
      <dgm:prSet presAssocID="{D3E3B0CC-401B-4495-8767-9155DA76A412}" presName="parentLin" presStyleCnt="0"/>
      <dgm:spPr/>
    </dgm:pt>
    <dgm:pt modelId="{1A8DC266-0C30-47D4-BD61-514FB5D4AE62}" type="pres">
      <dgm:prSet presAssocID="{D3E3B0CC-401B-4495-8767-9155DA76A412}" presName="parentLeftMargin" presStyleLbl="node1" presStyleIdx="1" presStyleCnt="4"/>
      <dgm:spPr/>
    </dgm:pt>
    <dgm:pt modelId="{5342CFBF-0EDA-468A-8EE9-0EDFB3728C48}" type="pres">
      <dgm:prSet presAssocID="{D3E3B0CC-401B-4495-8767-9155DA76A41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CE0C495-CB45-42F0-9084-FB9D615D3996}" type="pres">
      <dgm:prSet presAssocID="{D3E3B0CC-401B-4495-8767-9155DA76A412}" presName="negativeSpace" presStyleCnt="0"/>
      <dgm:spPr/>
    </dgm:pt>
    <dgm:pt modelId="{02C725AE-1662-4B72-B21B-560681A47F37}" type="pres">
      <dgm:prSet presAssocID="{D3E3B0CC-401B-4495-8767-9155DA76A412}" presName="childText" presStyleLbl="conFgAcc1" presStyleIdx="2" presStyleCnt="4" custLinFactNeighborY="-6009">
        <dgm:presLayoutVars>
          <dgm:bulletEnabled val="1"/>
        </dgm:presLayoutVars>
      </dgm:prSet>
      <dgm:spPr>
        <a:prstGeom prst="rect">
          <a:avLst/>
        </a:prstGeom>
      </dgm:spPr>
    </dgm:pt>
    <dgm:pt modelId="{857731C9-DC56-4249-A3E5-A4DEF3232118}" type="pres">
      <dgm:prSet presAssocID="{55160B2E-6A58-4F5D-A0E5-6E211E034A54}" presName="spaceBetweenRectangles" presStyleCnt="0"/>
      <dgm:spPr/>
    </dgm:pt>
    <dgm:pt modelId="{887D9A20-6942-4F40-89B2-55780DA719DC}" type="pres">
      <dgm:prSet presAssocID="{F8850A98-72E3-4CB6-8282-635284643FC1}" presName="parentLin" presStyleCnt="0"/>
      <dgm:spPr/>
    </dgm:pt>
    <dgm:pt modelId="{F2A2EAEC-93F0-42D7-AFC7-F9CDBE0FAD6D}" type="pres">
      <dgm:prSet presAssocID="{F8850A98-72E3-4CB6-8282-635284643FC1}" presName="parentLeftMargin" presStyleLbl="node1" presStyleIdx="2" presStyleCnt="4"/>
      <dgm:spPr/>
    </dgm:pt>
    <dgm:pt modelId="{F55795AF-CAE3-44E0-9DCA-C4EE09541CDE}" type="pres">
      <dgm:prSet presAssocID="{F8850A98-72E3-4CB6-8282-635284643FC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C6993B0-6A88-44AA-8B9F-2A10E910E486}" type="pres">
      <dgm:prSet presAssocID="{F8850A98-72E3-4CB6-8282-635284643FC1}" presName="negativeSpace" presStyleCnt="0"/>
      <dgm:spPr/>
    </dgm:pt>
    <dgm:pt modelId="{A67336A2-1643-4DA2-B5E6-55BB3ECD5D1E}" type="pres">
      <dgm:prSet presAssocID="{F8850A98-72E3-4CB6-8282-635284643FC1}" presName="childText" presStyleLbl="conFgAcc1" presStyleIdx="3" presStyleCnt="4" custLinFactNeighborX="-46303" custLinFactNeighborY="6486">
        <dgm:presLayoutVars>
          <dgm:bulletEnabled val="1"/>
        </dgm:presLayoutVars>
      </dgm:prSet>
      <dgm:spPr/>
    </dgm:pt>
  </dgm:ptLst>
  <dgm:cxnLst>
    <dgm:cxn modelId="{62610304-CA0D-4915-9598-4E17CC243AB5}" type="presOf" srcId="{F8850A98-72E3-4CB6-8282-635284643FC1}" destId="{F55795AF-CAE3-44E0-9DCA-C4EE09541CDE}" srcOrd="1" destOrd="0" presId="urn:microsoft.com/office/officeart/2005/8/layout/list1"/>
    <dgm:cxn modelId="{77DD9604-4C06-4178-8616-41EB4FD5BA42}" type="presOf" srcId="{D3E3B0CC-401B-4495-8767-9155DA76A412}" destId="{1A8DC266-0C30-47D4-BD61-514FB5D4AE62}" srcOrd="0" destOrd="0" presId="urn:microsoft.com/office/officeart/2005/8/layout/list1"/>
    <dgm:cxn modelId="{2568F407-0E80-4A4E-A8A3-E38191774D97}" srcId="{C1B4B834-0DA5-4E3E-A720-CB5E05AF45BD}" destId="{D3E3B0CC-401B-4495-8767-9155DA76A412}" srcOrd="2" destOrd="0" parTransId="{294DD9AD-F398-43D3-BDD0-8AB5BCA6671F}" sibTransId="{55160B2E-6A58-4F5D-A0E5-6E211E034A54}"/>
    <dgm:cxn modelId="{D0C6DA1B-FD16-4287-9FC9-741D1573FBF1}" type="presOf" srcId="{13486A14-46FA-414A-8C2C-5BF8FFCA3E61}" destId="{2CE461EB-ABA8-4398-BA23-69C4ED74ACE9}" srcOrd="0" destOrd="0" presId="urn:microsoft.com/office/officeart/2005/8/layout/list1"/>
    <dgm:cxn modelId="{17D92123-5288-44B6-B1D0-61EFFCC14A6B}" srcId="{729831CE-D42F-411F-BFF4-09220522F668}" destId="{21CEBCE0-7774-44B0-855A-D27206B0D437}" srcOrd="0" destOrd="0" parTransId="{B499CECE-5B2F-44C8-A915-77EA090C2EC0}" sibTransId="{F71067C7-CB32-4392-ACE7-8D6CC48238D0}"/>
    <dgm:cxn modelId="{88328025-91B2-46AB-89BE-90F066421B1A}" type="presOf" srcId="{4473F946-54C4-4B13-996C-1165EC8CBFA0}" destId="{C4C22AFA-F46D-432A-AC49-B81C1DFD1A43}" srcOrd="0" destOrd="0" presId="urn:microsoft.com/office/officeart/2005/8/layout/list1"/>
    <dgm:cxn modelId="{8076722B-5DA5-41DD-A68F-302C7CCEE8BC}" type="presOf" srcId="{C1B4B834-0DA5-4E3E-A720-CB5E05AF45BD}" destId="{6FFF4B1F-9DF0-4F98-8001-CA67173B7607}" srcOrd="0" destOrd="0" presId="urn:microsoft.com/office/officeart/2005/8/layout/list1"/>
    <dgm:cxn modelId="{25FA2A2D-DA23-4CF9-A8C0-BC89A05465EC}" type="presOf" srcId="{3B11C766-2A11-4357-8D87-F5613575F7B1}" destId="{02C725AE-1662-4B72-B21B-560681A47F37}" srcOrd="0" destOrd="1" presId="urn:microsoft.com/office/officeart/2005/8/layout/list1"/>
    <dgm:cxn modelId="{D923FA5B-E001-4727-ABCD-50EFB1C072E3}" srcId="{F8850A98-72E3-4CB6-8282-635284643FC1}" destId="{52B068B1-968D-46CF-AB3C-CB04BE11512E}" srcOrd="0" destOrd="0" parTransId="{E78FB388-6670-44F5-9D82-6137459DC549}" sibTransId="{DE59B4DA-3F17-47D0-A7D4-33DC8E24697B}"/>
    <dgm:cxn modelId="{226B8367-A201-45E7-A3C1-DC814705A0D3}" srcId="{D3E3B0CC-401B-4495-8767-9155DA76A412}" destId="{3B11C766-2A11-4357-8D87-F5613575F7B1}" srcOrd="1" destOrd="0" parTransId="{9D888B9B-0C1B-46A1-B727-A8D83056267E}" sibTransId="{7A26FDC6-6343-4286-B4F5-B94E0A6BA866}"/>
    <dgm:cxn modelId="{6C064849-51D5-4CA6-9621-060F6455F054}" type="presOf" srcId="{729831CE-D42F-411F-BFF4-09220522F668}" destId="{48503D9F-B841-43BB-BF62-CA5FFE299E77}" srcOrd="1" destOrd="0" presId="urn:microsoft.com/office/officeart/2005/8/layout/list1"/>
    <dgm:cxn modelId="{B7D9A149-16A2-49E8-8CC8-16FEBD15B953}" type="presOf" srcId="{52B068B1-968D-46CF-AB3C-CB04BE11512E}" destId="{A67336A2-1643-4DA2-B5E6-55BB3ECD5D1E}" srcOrd="0" destOrd="0" presId="urn:microsoft.com/office/officeart/2005/8/layout/list1"/>
    <dgm:cxn modelId="{450F176C-84B2-48D9-A051-DE761BAE9A54}" type="presOf" srcId="{D3E3B0CC-401B-4495-8767-9155DA76A412}" destId="{5342CFBF-0EDA-468A-8EE9-0EDFB3728C48}" srcOrd="1" destOrd="0" presId="urn:microsoft.com/office/officeart/2005/8/layout/list1"/>
    <dgm:cxn modelId="{0117E058-CAD4-4C1C-81A9-D19EE620C4DF}" type="presOf" srcId="{729831CE-D42F-411F-BFF4-09220522F668}" destId="{52F741AD-79D7-4011-B082-E94C100AADA0}" srcOrd="0" destOrd="0" presId="urn:microsoft.com/office/officeart/2005/8/layout/list1"/>
    <dgm:cxn modelId="{EF383D7C-1B1F-4591-AD90-5B9AD68D8493}" type="presOf" srcId="{21CEBCE0-7774-44B0-855A-D27206B0D437}" destId="{CD923B01-0335-48F1-A51F-3E0BB483E646}" srcOrd="0" destOrd="0" presId="urn:microsoft.com/office/officeart/2005/8/layout/list1"/>
    <dgm:cxn modelId="{18B8D489-EC02-451C-B3F2-D7A0495FC3A5}" srcId="{C1B4B834-0DA5-4E3E-A720-CB5E05AF45BD}" destId="{F8850A98-72E3-4CB6-8282-635284643FC1}" srcOrd="3" destOrd="0" parTransId="{336C7B82-66A5-4D3B-9F7F-BB504403609F}" sibTransId="{0F5C6957-C603-4886-9ED7-EFDF59DC85C4}"/>
    <dgm:cxn modelId="{29B16090-95D3-47A5-8308-19F40E7DE218}" srcId="{4473F946-54C4-4B13-996C-1165EC8CBFA0}" destId="{13486A14-46FA-414A-8C2C-5BF8FFCA3E61}" srcOrd="0" destOrd="0" parTransId="{C613CAE0-ED83-4AD1-92BA-93F508DDACF4}" sibTransId="{CE7F8243-36EA-4C5E-A69B-6142739E3CA6}"/>
    <dgm:cxn modelId="{B253AA92-72B5-4DC4-982E-99DA5FEBFFA4}" type="presOf" srcId="{4473F946-54C4-4B13-996C-1165EC8CBFA0}" destId="{AA08CFA8-A46F-4A58-8D26-988004BFD933}" srcOrd="1" destOrd="0" presId="urn:microsoft.com/office/officeart/2005/8/layout/list1"/>
    <dgm:cxn modelId="{54A5F5B4-CF79-4845-91BD-4AA575F45539}" srcId="{C1B4B834-0DA5-4E3E-A720-CB5E05AF45BD}" destId="{729831CE-D42F-411F-BFF4-09220522F668}" srcOrd="1" destOrd="0" parTransId="{2CC3E685-9D46-454D-8D32-79D24E32930D}" sibTransId="{6E5795CA-540C-496B-ADCB-08CD2F663620}"/>
    <dgm:cxn modelId="{523230BC-6F78-4DB4-9EA7-C8B0DEF6D515}" srcId="{D3E3B0CC-401B-4495-8767-9155DA76A412}" destId="{4C172AFA-9BE5-42B1-BFF6-C821F08141A9}" srcOrd="0" destOrd="0" parTransId="{FAE7526F-C31A-4FA8-A2AC-7C8961A2C319}" sibTransId="{711166D0-0F8F-4616-AD12-E14217EFCBEF}"/>
    <dgm:cxn modelId="{CD4BACCD-8EB0-4054-B96F-B0C8362E5BA5}" type="presOf" srcId="{F8850A98-72E3-4CB6-8282-635284643FC1}" destId="{F2A2EAEC-93F0-42D7-AFC7-F9CDBE0FAD6D}" srcOrd="0" destOrd="0" presId="urn:microsoft.com/office/officeart/2005/8/layout/list1"/>
    <dgm:cxn modelId="{B6A9FEE0-7C8E-43C5-8CE8-2EAE742E182F}" type="presOf" srcId="{4C172AFA-9BE5-42B1-BFF6-C821F08141A9}" destId="{02C725AE-1662-4B72-B21B-560681A47F37}" srcOrd="0" destOrd="0" presId="urn:microsoft.com/office/officeart/2005/8/layout/list1"/>
    <dgm:cxn modelId="{876255F8-75F8-493D-9D3D-C21EDDDF57A5}" srcId="{C1B4B834-0DA5-4E3E-A720-CB5E05AF45BD}" destId="{4473F946-54C4-4B13-996C-1165EC8CBFA0}" srcOrd="0" destOrd="0" parTransId="{F2C810B2-5B3D-4649-8D2D-906C348F89C4}" sibTransId="{9C8889DE-E639-4A34-BF84-C6822C5EF8C2}"/>
    <dgm:cxn modelId="{76ED645B-C39C-4B02-BC45-D0A7AA11428C}" type="presParOf" srcId="{6FFF4B1F-9DF0-4F98-8001-CA67173B7607}" destId="{DE0A9E4E-6D42-4D9D-B0B6-2F716870520C}" srcOrd="0" destOrd="0" presId="urn:microsoft.com/office/officeart/2005/8/layout/list1"/>
    <dgm:cxn modelId="{9CF4AA0B-F6C6-494C-B2CA-6C03FB2D4D2E}" type="presParOf" srcId="{DE0A9E4E-6D42-4D9D-B0B6-2F716870520C}" destId="{C4C22AFA-F46D-432A-AC49-B81C1DFD1A43}" srcOrd="0" destOrd="0" presId="urn:microsoft.com/office/officeart/2005/8/layout/list1"/>
    <dgm:cxn modelId="{95030131-E525-418D-A09C-C76635C04338}" type="presParOf" srcId="{DE0A9E4E-6D42-4D9D-B0B6-2F716870520C}" destId="{AA08CFA8-A46F-4A58-8D26-988004BFD933}" srcOrd="1" destOrd="0" presId="urn:microsoft.com/office/officeart/2005/8/layout/list1"/>
    <dgm:cxn modelId="{0CDD4760-C81F-48C0-8774-8CBFBA9EE17B}" type="presParOf" srcId="{6FFF4B1F-9DF0-4F98-8001-CA67173B7607}" destId="{50DBB001-EE53-4D44-8AC7-EE8FCF1C8F5B}" srcOrd="1" destOrd="0" presId="urn:microsoft.com/office/officeart/2005/8/layout/list1"/>
    <dgm:cxn modelId="{5F76B468-C95A-49D2-994F-BE53009440DC}" type="presParOf" srcId="{6FFF4B1F-9DF0-4F98-8001-CA67173B7607}" destId="{2CE461EB-ABA8-4398-BA23-69C4ED74ACE9}" srcOrd="2" destOrd="0" presId="urn:microsoft.com/office/officeart/2005/8/layout/list1"/>
    <dgm:cxn modelId="{213949AA-BED8-458A-B9D5-4B5272D26CFA}" type="presParOf" srcId="{6FFF4B1F-9DF0-4F98-8001-CA67173B7607}" destId="{FEB4F28E-803D-47C3-869D-EAC414AF963B}" srcOrd="3" destOrd="0" presId="urn:microsoft.com/office/officeart/2005/8/layout/list1"/>
    <dgm:cxn modelId="{3E0152E3-40E5-4E80-AA8B-5022B12C07DE}" type="presParOf" srcId="{6FFF4B1F-9DF0-4F98-8001-CA67173B7607}" destId="{22D82390-B1AE-4D7C-9BD4-E14F3DBD27AF}" srcOrd="4" destOrd="0" presId="urn:microsoft.com/office/officeart/2005/8/layout/list1"/>
    <dgm:cxn modelId="{CCBCF763-EFCA-43A3-BC5A-438103A027D3}" type="presParOf" srcId="{22D82390-B1AE-4D7C-9BD4-E14F3DBD27AF}" destId="{52F741AD-79D7-4011-B082-E94C100AADA0}" srcOrd="0" destOrd="0" presId="urn:microsoft.com/office/officeart/2005/8/layout/list1"/>
    <dgm:cxn modelId="{35800906-2519-48A9-BA9F-B4FADA163614}" type="presParOf" srcId="{22D82390-B1AE-4D7C-9BD4-E14F3DBD27AF}" destId="{48503D9F-B841-43BB-BF62-CA5FFE299E77}" srcOrd="1" destOrd="0" presId="urn:microsoft.com/office/officeart/2005/8/layout/list1"/>
    <dgm:cxn modelId="{B75B712E-5FBE-4605-9A90-EBA8A54A27E2}" type="presParOf" srcId="{6FFF4B1F-9DF0-4F98-8001-CA67173B7607}" destId="{60D8C2D2-4638-4455-9CA4-1A361F3D18E2}" srcOrd="5" destOrd="0" presId="urn:microsoft.com/office/officeart/2005/8/layout/list1"/>
    <dgm:cxn modelId="{A928A544-38E9-494A-9835-92F17A1D88AC}" type="presParOf" srcId="{6FFF4B1F-9DF0-4F98-8001-CA67173B7607}" destId="{CD923B01-0335-48F1-A51F-3E0BB483E646}" srcOrd="6" destOrd="0" presId="urn:microsoft.com/office/officeart/2005/8/layout/list1"/>
    <dgm:cxn modelId="{F7EDC811-176D-4CE9-9A0F-2EC7C6005BEC}" type="presParOf" srcId="{6FFF4B1F-9DF0-4F98-8001-CA67173B7607}" destId="{F282ADE4-EB40-47BD-8F01-2EC5FFC4F05B}" srcOrd="7" destOrd="0" presId="urn:microsoft.com/office/officeart/2005/8/layout/list1"/>
    <dgm:cxn modelId="{2BBE8DB6-326B-4306-968C-4C25FDFE7536}" type="presParOf" srcId="{6FFF4B1F-9DF0-4F98-8001-CA67173B7607}" destId="{0DB62AF6-9051-407A-81B8-FD36508CBCE3}" srcOrd="8" destOrd="0" presId="urn:microsoft.com/office/officeart/2005/8/layout/list1"/>
    <dgm:cxn modelId="{F50EE4ED-27C7-4DAA-B44A-18839EAE3A29}" type="presParOf" srcId="{0DB62AF6-9051-407A-81B8-FD36508CBCE3}" destId="{1A8DC266-0C30-47D4-BD61-514FB5D4AE62}" srcOrd="0" destOrd="0" presId="urn:microsoft.com/office/officeart/2005/8/layout/list1"/>
    <dgm:cxn modelId="{E0FFCDE8-7279-4A15-9985-83A6EBC04F7D}" type="presParOf" srcId="{0DB62AF6-9051-407A-81B8-FD36508CBCE3}" destId="{5342CFBF-0EDA-468A-8EE9-0EDFB3728C48}" srcOrd="1" destOrd="0" presId="urn:microsoft.com/office/officeart/2005/8/layout/list1"/>
    <dgm:cxn modelId="{7FE9FA82-8266-4C34-9B59-510EB399D2E8}" type="presParOf" srcId="{6FFF4B1F-9DF0-4F98-8001-CA67173B7607}" destId="{CCE0C495-CB45-42F0-9084-FB9D615D3996}" srcOrd="9" destOrd="0" presId="urn:microsoft.com/office/officeart/2005/8/layout/list1"/>
    <dgm:cxn modelId="{01C358C0-8878-4ACE-BEB2-09681E87C488}" type="presParOf" srcId="{6FFF4B1F-9DF0-4F98-8001-CA67173B7607}" destId="{02C725AE-1662-4B72-B21B-560681A47F37}" srcOrd="10" destOrd="0" presId="urn:microsoft.com/office/officeart/2005/8/layout/list1"/>
    <dgm:cxn modelId="{4AF86A29-0B54-4C3C-AF91-12C4FCF308F5}" type="presParOf" srcId="{6FFF4B1F-9DF0-4F98-8001-CA67173B7607}" destId="{857731C9-DC56-4249-A3E5-A4DEF3232118}" srcOrd="11" destOrd="0" presId="urn:microsoft.com/office/officeart/2005/8/layout/list1"/>
    <dgm:cxn modelId="{66B5AC05-4A3C-433F-8DF1-EA1DE38D6EF4}" type="presParOf" srcId="{6FFF4B1F-9DF0-4F98-8001-CA67173B7607}" destId="{887D9A20-6942-4F40-89B2-55780DA719DC}" srcOrd="12" destOrd="0" presId="urn:microsoft.com/office/officeart/2005/8/layout/list1"/>
    <dgm:cxn modelId="{D7E6E86A-C177-4246-A21A-A8A6A54C5D44}" type="presParOf" srcId="{887D9A20-6942-4F40-89B2-55780DA719DC}" destId="{F2A2EAEC-93F0-42D7-AFC7-F9CDBE0FAD6D}" srcOrd="0" destOrd="0" presId="urn:microsoft.com/office/officeart/2005/8/layout/list1"/>
    <dgm:cxn modelId="{D517FA24-EAE6-4C2D-BD9E-533388365C0E}" type="presParOf" srcId="{887D9A20-6942-4F40-89B2-55780DA719DC}" destId="{F55795AF-CAE3-44E0-9DCA-C4EE09541CDE}" srcOrd="1" destOrd="0" presId="urn:microsoft.com/office/officeart/2005/8/layout/list1"/>
    <dgm:cxn modelId="{AB0D4E06-DEA9-407F-AD32-D7262039B968}" type="presParOf" srcId="{6FFF4B1F-9DF0-4F98-8001-CA67173B7607}" destId="{5C6993B0-6A88-44AA-8B9F-2A10E910E486}" srcOrd="13" destOrd="0" presId="urn:microsoft.com/office/officeart/2005/8/layout/list1"/>
    <dgm:cxn modelId="{849249FB-2DBC-4060-8CE3-DF3E66C419BC}" type="presParOf" srcId="{6FFF4B1F-9DF0-4F98-8001-CA67173B7607}" destId="{A67336A2-1643-4DA2-B5E6-55BB3ECD5D1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461EB-ABA8-4398-BA23-69C4ED74ACE9}">
      <dsp:nvSpPr>
        <dsp:cNvPr id="0" name=""/>
        <dsp:cNvSpPr/>
      </dsp:nvSpPr>
      <dsp:spPr>
        <a:xfrm>
          <a:off x="0" y="207087"/>
          <a:ext cx="8399462" cy="7056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349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1892" tIns="291592" rIns="651892" bIns="128016" numCol="1" spcCol="1270" anchor="t" anchorCtr="0">
          <a:noAutofit/>
        </a:bodyPr>
        <a:lstStyle/>
        <a:p>
          <a:pPr marL="0" marR="0" lvl="1" indent="0" algn="just" defTabSz="914400" rtl="0" eaLnBrk="1" fontAlgn="auto" latinLnBrk="0" hangingPunct="0">
            <a:lnSpc>
              <a:spcPct val="100000"/>
            </a:lnSpc>
            <a:spcBef>
              <a:spcPct val="0"/>
            </a:spcBef>
            <a:spcAft>
              <a:spcPts val="300"/>
            </a:spcAft>
            <a:buClrTx/>
            <a:buSzTx/>
            <a:buFont typeface="Arial" charset="0"/>
            <a:buNone/>
            <a:tabLst/>
            <a:defRPr/>
          </a:pP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 PO 1 „</a:t>
          </a:r>
          <a:r>
            <a:rPr lang="cs-CZ" sz="1800" kern="1200" noProof="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Rozvoj výzkumu a vývoje pro inovace</a:t>
          </a: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“ - 1 352 544 411 €</a:t>
          </a:r>
        </a:p>
      </dsp:txBody>
      <dsp:txXfrm>
        <a:off x="0" y="207087"/>
        <a:ext cx="8399462" cy="705600"/>
      </dsp:txXfrm>
    </dsp:sp>
    <dsp:sp modelId="{AA08CFA8-A46F-4A58-8D26-988004BFD933}">
      <dsp:nvSpPr>
        <dsp:cNvPr id="0" name=""/>
        <dsp:cNvSpPr/>
      </dsp:nvSpPr>
      <dsp:spPr>
        <a:xfrm>
          <a:off x="419973" y="447"/>
          <a:ext cx="5879623" cy="413280"/>
        </a:xfrm>
        <a:prstGeom prst="roundRect">
          <a:avLst/>
        </a:prstGeom>
        <a:gradFill rotWithShape="0">
          <a:gsLst>
            <a:gs pos="0">
              <a:srgbClr val="00349E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349E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349E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36" tIns="0" rIns="22223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 err="1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VaVaI</a:t>
          </a:r>
          <a:endParaRPr lang="cs-CZ" sz="2000" b="1" kern="1200" dirty="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sp:txBody>
      <dsp:txXfrm>
        <a:off x="440148" y="20622"/>
        <a:ext cx="5839273" cy="372930"/>
      </dsp:txXfrm>
    </dsp:sp>
    <dsp:sp modelId="{CD923B01-0335-48F1-A51F-3E0BB483E646}">
      <dsp:nvSpPr>
        <dsp:cNvPr id="0" name=""/>
        <dsp:cNvSpPr/>
      </dsp:nvSpPr>
      <dsp:spPr>
        <a:xfrm>
          <a:off x="0" y="1194927"/>
          <a:ext cx="8399462" cy="672525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349E">
              <a:shade val="80000"/>
              <a:hueOff val="246426"/>
              <a:satOff val="-24339"/>
              <a:lumOff val="1308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1892" tIns="291592" rIns="65189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PO 2 „</a:t>
          </a:r>
          <a:r>
            <a:rPr lang="cs-CZ" sz="1800" kern="1200" noProof="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Rozvoj podnikání a konkurenceschopnosti MSP</a:t>
          </a: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“ - 892 130 143 € </a:t>
          </a:r>
        </a:p>
      </dsp:txBody>
      <dsp:txXfrm>
        <a:off x="0" y="1194927"/>
        <a:ext cx="8399462" cy="672525"/>
      </dsp:txXfrm>
    </dsp:sp>
    <dsp:sp modelId="{48503D9F-B841-43BB-BF62-CA5FFE299E77}">
      <dsp:nvSpPr>
        <dsp:cNvPr id="0" name=""/>
        <dsp:cNvSpPr/>
      </dsp:nvSpPr>
      <dsp:spPr>
        <a:xfrm>
          <a:off x="419973" y="988287"/>
          <a:ext cx="5879623" cy="413280"/>
        </a:xfrm>
        <a:prstGeom prst="roundRect">
          <a:avLst/>
        </a:prstGeom>
        <a:gradFill rotWithShape="0">
          <a:gsLst>
            <a:gs pos="0">
              <a:srgbClr val="00349E">
                <a:shade val="80000"/>
                <a:hueOff val="246426"/>
                <a:satOff val="-24339"/>
                <a:lumOff val="13080"/>
                <a:alphaOff val="0"/>
                <a:shade val="51000"/>
                <a:satMod val="130000"/>
              </a:srgbClr>
            </a:gs>
            <a:gs pos="80000">
              <a:srgbClr val="00349E">
                <a:shade val="80000"/>
                <a:hueOff val="246426"/>
                <a:satOff val="-24339"/>
                <a:lumOff val="13080"/>
                <a:alphaOff val="0"/>
                <a:shade val="93000"/>
                <a:satMod val="130000"/>
              </a:srgbClr>
            </a:gs>
            <a:gs pos="100000">
              <a:srgbClr val="00349E">
                <a:shade val="80000"/>
                <a:hueOff val="246426"/>
                <a:satOff val="-24339"/>
                <a:lumOff val="1308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36" tIns="0" rIns="22223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Infrastruktura a služby</a:t>
          </a:r>
        </a:p>
      </dsp:txBody>
      <dsp:txXfrm>
        <a:off x="440148" y="1008462"/>
        <a:ext cx="5839273" cy="372930"/>
      </dsp:txXfrm>
    </dsp:sp>
    <dsp:sp modelId="{02C725AE-1662-4B72-B21B-560681A47F37}">
      <dsp:nvSpPr>
        <dsp:cNvPr id="0" name=""/>
        <dsp:cNvSpPr/>
      </dsp:nvSpPr>
      <dsp:spPr>
        <a:xfrm>
          <a:off x="0" y="2145149"/>
          <a:ext cx="8399462" cy="15876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349E">
              <a:shade val="80000"/>
              <a:hueOff val="492853"/>
              <a:satOff val="-48678"/>
              <a:lumOff val="2616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1892" tIns="291592" rIns="65189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1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PO 3</a:t>
          </a: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 „</a:t>
          </a:r>
          <a:r>
            <a:rPr lang="cs-CZ" sz="1800" kern="1200" noProof="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Účinné nakládání  energií, rozvoj energetické infrastruktury a obnovitelných zdrojů energie, podpora zavádění nových technologií v oblasti nakládání energií a druhotných surovin</a:t>
          </a: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“ - </a:t>
          </a:r>
          <a:r>
            <a:rPr lang="cs-CZ" sz="1800" b="1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1 217 129 658 €	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1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SC 3.4. NUT – Alokace 37 549 745 € (navýšeno na 78,850 mil€)                                               </a:t>
          </a:r>
        </a:p>
      </dsp:txBody>
      <dsp:txXfrm>
        <a:off x="0" y="2145149"/>
        <a:ext cx="8399462" cy="1587600"/>
      </dsp:txXfrm>
    </dsp:sp>
    <dsp:sp modelId="{5342CFBF-0EDA-468A-8EE9-0EDFB3728C48}">
      <dsp:nvSpPr>
        <dsp:cNvPr id="0" name=""/>
        <dsp:cNvSpPr/>
      </dsp:nvSpPr>
      <dsp:spPr>
        <a:xfrm>
          <a:off x="419973" y="1943052"/>
          <a:ext cx="5879623" cy="41328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36" tIns="0" rIns="22223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Efektivní Energie</a:t>
          </a:r>
        </a:p>
      </dsp:txBody>
      <dsp:txXfrm>
        <a:off x="440148" y="1963227"/>
        <a:ext cx="5839273" cy="372930"/>
      </dsp:txXfrm>
    </dsp:sp>
    <dsp:sp modelId="{A67336A2-1643-4DA2-B5E6-55BB3ECD5D1E}">
      <dsp:nvSpPr>
        <dsp:cNvPr id="0" name=""/>
        <dsp:cNvSpPr/>
      </dsp:nvSpPr>
      <dsp:spPr>
        <a:xfrm>
          <a:off x="0" y="4019980"/>
          <a:ext cx="8399462" cy="9261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349E">
              <a:shade val="80000"/>
              <a:hueOff val="739279"/>
              <a:satOff val="-73017"/>
              <a:lumOff val="3924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1892" tIns="291592" rIns="65189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>
              <a:solidFill>
                <a:srgbClr val="004B8D"/>
              </a:solidFill>
              <a:latin typeface="Calibri" pitchFamily="34" charset="0"/>
              <a:ea typeface="+mn-ea"/>
              <a:cs typeface="+mn-cs"/>
            </a:rPr>
            <a:t>PO 4 „Rozvoj vysokorychlostních přístupových sítí k internetu a informačních a komunikačních technologií“ - 743 657 589 € </a:t>
          </a:r>
        </a:p>
      </dsp:txBody>
      <dsp:txXfrm>
        <a:off x="0" y="4019980"/>
        <a:ext cx="8399462" cy="926100"/>
      </dsp:txXfrm>
    </dsp:sp>
    <dsp:sp modelId="{F55795AF-CAE3-44E0-9DCA-C4EE09541CDE}">
      <dsp:nvSpPr>
        <dsp:cNvPr id="0" name=""/>
        <dsp:cNvSpPr/>
      </dsp:nvSpPr>
      <dsp:spPr>
        <a:xfrm>
          <a:off x="419973" y="3812892"/>
          <a:ext cx="5879623" cy="413280"/>
        </a:xfrm>
        <a:prstGeom prst="roundRect">
          <a:avLst/>
        </a:prstGeom>
        <a:gradFill rotWithShape="0">
          <a:gsLst>
            <a:gs pos="0">
              <a:srgbClr val="00349E">
                <a:shade val="80000"/>
                <a:hueOff val="739279"/>
                <a:satOff val="-73017"/>
                <a:lumOff val="39240"/>
                <a:alphaOff val="0"/>
                <a:shade val="51000"/>
                <a:satMod val="130000"/>
              </a:srgbClr>
            </a:gs>
            <a:gs pos="80000">
              <a:srgbClr val="00349E">
                <a:shade val="80000"/>
                <a:hueOff val="739279"/>
                <a:satOff val="-73017"/>
                <a:lumOff val="39240"/>
                <a:alphaOff val="0"/>
                <a:shade val="93000"/>
                <a:satMod val="130000"/>
              </a:srgbClr>
            </a:gs>
            <a:gs pos="100000">
              <a:srgbClr val="00349E">
                <a:shade val="80000"/>
                <a:hueOff val="739279"/>
                <a:satOff val="-73017"/>
                <a:lumOff val="3924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36" tIns="0" rIns="22223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ICT</a:t>
          </a:r>
        </a:p>
      </dsp:txBody>
      <dsp:txXfrm>
        <a:off x="440148" y="3833067"/>
        <a:ext cx="5839273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116724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13.05.2019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13.05.2019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79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41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43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454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416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930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914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738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803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7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0929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626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796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3940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4453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516377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6736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1581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84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 algn="ctr" defTabSz="914400" rtl="0" eaLnBrk="1" latinLnBrk="0" hangingPunct="1"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rgbClr val="002E60"/>
                </a:solidFill>
              </a:defRPr>
            </a:lvl2pPr>
            <a:lvl3pPr marL="1143000" indent="-228600">
              <a:buClr>
                <a:srgbClr val="002E60"/>
              </a:buClr>
              <a:buFont typeface="Arial" panose="020B0604020202020204" pitchFamily="34" charset="0"/>
              <a:buChar char="•"/>
              <a:defRPr sz="2000">
                <a:solidFill>
                  <a:srgbClr val="002E60"/>
                </a:solidFill>
              </a:defRPr>
            </a:lvl3pPr>
            <a:lvl4pPr marL="1714500" indent="-342900">
              <a:buFont typeface="Arial" panose="020B0604020202020204" pitchFamily="34" charset="0"/>
              <a:buChar char="•"/>
              <a:defRPr>
                <a:solidFill>
                  <a:srgbClr val="002E60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>
                <a:solidFill>
                  <a:srgbClr val="002E60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E60"/>
                </a:solidFill>
              </a:defRPr>
            </a:lvl1pPr>
          </a:lstStyle>
          <a:p>
            <a:fld id="{83929F4E-BCEC-4434-B5BC-7773E7B5FAFA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E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E60"/>
                </a:solidFill>
              </a:defRPr>
            </a:lvl1pPr>
          </a:lstStyle>
          <a:p>
            <a:fld id="{79780CB2-20D3-45CD-9916-3ED7D43A74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2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80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66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1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w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3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80829" y="6100763"/>
            <a:ext cx="2196269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chemeClr val="bg1"/>
                </a:solidFill>
              </a:rPr>
              <a:t>Ing. Pavel</a:t>
            </a:r>
            <a:r>
              <a:rPr lang="cs-CZ" sz="900" baseline="0" dirty="0">
                <a:solidFill>
                  <a:schemeClr val="bg1"/>
                </a:solidFill>
              </a:rPr>
              <a:t> Zděnek</a:t>
            </a:r>
            <a:endParaRPr lang="cs-CZ" sz="900" dirty="0">
              <a:solidFill>
                <a:schemeClr val="bg1"/>
              </a:solidFill>
            </a:endParaRPr>
          </a:p>
          <a:p>
            <a:r>
              <a:rPr lang="cs-CZ" sz="900" dirty="0">
                <a:solidFill>
                  <a:schemeClr val="bg1"/>
                </a:solidFill>
              </a:rPr>
              <a:t>Odbor</a:t>
            </a:r>
            <a:r>
              <a:rPr lang="it-IT" sz="900" dirty="0">
                <a:solidFill>
                  <a:schemeClr val="bg1"/>
                </a:solidFill>
              </a:rPr>
              <a:t> implementace OPPI a PO3 OPPIK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chemeClr val="bg1"/>
                </a:solidFill>
              </a:rPr>
              <a:t>Prioritní osa 3   </a:t>
            </a:r>
          </a:p>
          <a:p>
            <a:r>
              <a:rPr lang="cs-CZ" sz="900" dirty="0">
                <a:solidFill>
                  <a:schemeClr val="bg1"/>
                </a:solidFill>
              </a:rPr>
              <a:t>Účinné nakládání energií</a:t>
            </a:r>
          </a:p>
        </p:txBody>
      </p:sp>
      <p:sp>
        <p:nvSpPr>
          <p:cNvPr id="12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  <p:sldLayoutId id="2147483680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4F8CA-C91E-4A3E-ABA8-B672652A68AC}" type="datetimeFigureOut">
              <a:rPr lang="cs-CZ" smtClean="0"/>
              <a:t>13.05.2019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48B96-7751-46B3-98CA-2B233D6DA6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96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900" dirty="0">
                <a:solidFill>
                  <a:srgbClr val="FFFFFF"/>
                </a:solidFill>
              </a:rPr>
              <a:t>Ing. Ondřej Tomšej</a:t>
            </a:r>
          </a:p>
          <a:p>
            <a:pPr algn="ctr"/>
            <a:r>
              <a:rPr lang="cs-CZ" sz="900" dirty="0">
                <a:solidFill>
                  <a:srgbClr val="FFFFFF"/>
                </a:solidFill>
              </a:rPr>
              <a:t>Oddělení </a:t>
            </a:r>
            <a:r>
              <a:rPr lang="it-IT" sz="900" dirty="0">
                <a:solidFill>
                  <a:srgbClr val="FFFFFF"/>
                </a:solidFill>
              </a:rPr>
              <a:t> implementace OPPI a PO3 OPPIK</a:t>
            </a:r>
            <a:endParaRPr lang="cs-CZ" sz="900" dirty="0">
              <a:solidFill>
                <a:srgbClr val="FFFFFF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900" dirty="0">
              <a:solidFill>
                <a:srgbClr val="FFFFFF"/>
              </a:solidFill>
            </a:endParaRPr>
          </a:p>
          <a:p>
            <a:pPr algn="ctr"/>
            <a:r>
              <a:rPr lang="cs-CZ" sz="900" dirty="0">
                <a:solidFill>
                  <a:srgbClr val="FFFFFF"/>
                </a:solidFill>
              </a:rPr>
              <a:t>Aktuální informace o výzvách  v rámci programů PO3 OPPIK</a:t>
            </a:r>
            <a:br>
              <a:rPr lang="cs-CZ" sz="900" dirty="0">
                <a:solidFill>
                  <a:srgbClr val="FFFFFF"/>
                </a:solidFill>
              </a:rPr>
            </a:br>
            <a:endParaRPr lang="cs-CZ" sz="900" dirty="0">
              <a:solidFill>
                <a:srgbClr val="FFFFFF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08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rgbClr val="FFFFFF"/>
                </a:solidFill>
              </a:rPr>
              <a:t>Ing. Ondřej Tomšej</a:t>
            </a:r>
          </a:p>
          <a:p>
            <a:r>
              <a:rPr lang="cs-CZ" sz="900" dirty="0">
                <a:solidFill>
                  <a:srgbClr val="FFFFFF"/>
                </a:solidFill>
              </a:rPr>
              <a:t>VO</a:t>
            </a:r>
            <a:r>
              <a:rPr lang="it-IT" sz="900" dirty="0">
                <a:solidFill>
                  <a:srgbClr val="FFFFFF"/>
                </a:solidFill>
              </a:rPr>
              <a:t> implementace OPPI a PO3 OPPIK</a:t>
            </a:r>
            <a:endParaRPr lang="cs-CZ" sz="900" dirty="0">
              <a:solidFill>
                <a:srgbClr val="FFFFFF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rgbClr val="FFFFFF"/>
                </a:solidFill>
              </a:rPr>
              <a:t>Prioritní osa 3 -  Účinné nakládání energií</a:t>
            </a:r>
          </a:p>
        </p:txBody>
      </p:sp>
      <p:sp>
        <p:nvSpPr>
          <p:cNvPr id="12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34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792" y="446088"/>
            <a:ext cx="8428008" cy="5324535"/>
          </a:xfrm>
        </p:spPr>
        <p:txBody>
          <a:bodyPr/>
          <a:lstStyle/>
          <a:p>
            <a:r>
              <a:rPr lang="cs-CZ" sz="3600" dirty="0"/>
              <a:t>Operační program podnikání a inovace pro konkurenceschopnost (2014 -2020):</a:t>
            </a:r>
            <a:br>
              <a:rPr lang="cs-CZ" sz="3600" dirty="0"/>
            </a:br>
            <a:br>
              <a:rPr lang="cs-CZ" sz="2000" dirty="0"/>
            </a:br>
            <a:r>
              <a:rPr lang="cs-CZ" sz="3600" dirty="0"/>
              <a:t>Prioritní osa 3 -  Účinné nakládání energií</a:t>
            </a:r>
            <a:br>
              <a:rPr lang="cs-CZ" sz="3600" dirty="0"/>
            </a:br>
            <a:r>
              <a:rPr lang="cs-CZ" sz="3600" dirty="0"/>
              <a:t>Nízkouhlíkové technologie</a:t>
            </a:r>
            <a:br>
              <a:rPr lang="cs-CZ" sz="3600" dirty="0"/>
            </a:br>
            <a:br>
              <a:rPr lang="cs-CZ" sz="1000" dirty="0"/>
            </a:br>
            <a:br>
              <a:rPr lang="cs-CZ" sz="1000" dirty="0"/>
            </a:br>
            <a:br>
              <a:rPr lang="cs-CZ" sz="1800" dirty="0"/>
            </a:br>
            <a:r>
              <a:rPr lang="cs-CZ" sz="3600" b="1" dirty="0"/>
              <a:t>AERS – </a:t>
            </a:r>
            <a:r>
              <a:rPr lang="cs-CZ" sz="3600" b="1" dirty="0" err="1"/>
              <a:t>Advanced</a:t>
            </a:r>
            <a:r>
              <a:rPr lang="cs-CZ" sz="3600" b="1" dirty="0"/>
              <a:t> </a:t>
            </a:r>
            <a:r>
              <a:rPr lang="cs-CZ" sz="3600" b="1" dirty="0" err="1"/>
              <a:t>energy</a:t>
            </a:r>
            <a:r>
              <a:rPr lang="cs-CZ" sz="3600" b="1" dirty="0"/>
              <a:t> </a:t>
            </a:r>
            <a:r>
              <a:rPr lang="cs-CZ" sz="3600" b="1" dirty="0" err="1"/>
              <a:t>storage</a:t>
            </a:r>
            <a:br>
              <a:rPr lang="cs-CZ" sz="3600" dirty="0"/>
            </a:br>
            <a:r>
              <a:rPr lang="cs-CZ" sz="3600" dirty="0"/>
              <a:t>20. 05. 2019</a:t>
            </a:r>
            <a:br>
              <a:rPr lang="cs-CZ" sz="3600" dirty="0"/>
            </a:br>
            <a:r>
              <a:rPr lang="cs-CZ" sz="3600" dirty="0"/>
              <a:t>Jeseník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3694"/>
            <a:ext cx="8242299" cy="5032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err="1"/>
              <a:t>Elektromobilita</a:t>
            </a:r>
            <a:r>
              <a:rPr lang="cs-CZ" b="1" u="sng" dirty="0"/>
              <a:t> IV. Výzva – způsobilé výdaje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Podporované kategorie: L6e, L7e, M1, M2 a M3 do 7,5t, N1, N2,</a:t>
            </a:r>
          </a:p>
          <a:p>
            <a:pPr marL="358775" indent="0" algn="just">
              <a:buNone/>
            </a:pPr>
            <a:r>
              <a:rPr lang="cs-CZ" sz="2000" i="1" dirty="0"/>
              <a:t>pro kategorii M1 je stanovena horní hranice 1 mil. Kč. Vozy s pořizovací hodnotou nad tento limit lze v rámci projektu pořizovat. V výdaje nad 1 mil. Kč je nutné uvádět jak nezpůsobilé. ZV jsou tedy v tomto případě 450 000 Kč.</a:t>
            </a:r>
          </a:p>
          <a:p>
            <a:pPr marL="358775" indent="0">
              <a:buNone/>
            </a:pPr>
            <a:endParaRPr lang="cs-CZ" sz="2000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/>
              <a:t>Nabíjecí stanice (neveřejné) - podpora v režimu de </a:t>
            </a:r>
            <a:r>
              <a:rPr lang="cs-CZ" sz="2300" dirty="0" err="1"/>
              <a:t>minimis</a:t>
            </a:r>
            <a:r>
              <a:rPr lang="cs-CZ" sz="2300" dirty="0"/>
              <a:t>,                     tj. </a:t>
            </a:r>
            <a:r>
              <a:rPr lang="cs-CZ" sz="2300" dirty="0" err="1"/>
              <a:t>max</a:t>
            </a:r>
            <a:r>
              <a:rPr lang="cs-CZ" sz="2300" dirty="0"/>
              <a:t> 200 tis. EUR za 3 roky.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300" dirty="0"/>
              <a:t>Více míst realizace - nutné vždy určit hlavní místo realizace.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/>
              <a:t>V případě realizace projektu v místě provozovny žadatele, musí být tato provozovna zapsána v živnostenském rejstříku nejpozději k vydání Rozhodnutí o poskytnutí dotace.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301801"/>
            <a:ext cx="8242299" cy="974738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cs-CZ" altLang="cs-CZ" sz="1600" dirty="0">
                <a:solidFill>
                  <a:srgbClr val="13B5EA"/>
                </a:solidFill>
              </a:rPr>
              <a:t>SC 3.4: Uplatnit inovativní nízkouhlíkové technologie v oblasti nakládání energií a při využívání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1600" dirty="0">
                <a:solidFill>
                  <a:srgbClr val="13B5EA"/>
                </a:solidFill>
              </a:rPr>
              <a:t>             druhotných surovin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2000" dirty="0">
                <a:solidFill>
                  <a:srgbClr val="FF0000"/>
                </a:solidFill>
              </a:rPr>
              <a:t>Program Nízkouhlíkové technologie – </a:t>
            </a:r>
            <a:r>
              <a:rPr lang="cs-CZ" altLang="cs-CZ" sz="2000" dirty="0" err="1">
                <a:solidFill>
                  <a:srgbClr val="FF0000"/>
                </a:solidFill>
              </a:rPr>
              <a:t>Elektromobilita</a:t>
            </a:r>
            <a:r>
              <a:rPr lang="cs-CZ" altLang="cs-CZ" sz="2000" dirty="0">
                <a:solidFill>
                  <a:srgbClr val="FF0000"/>
                </a:solidFill>
              </a:rPr>
              <a:t> IV. Výzva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93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357352"/>
            <a:ext cx="8242299" cy="1145627"/>
          </a:xfrm>
        </p:spPr>
        <p:txBody>
          <a:bodyPr>
            <a:normAutofit fontScale="90000"/>
          </a:bodyPr>
          <a:lstStyle/>
          <a:p>
            <a:r>
              <a:rPr lang="cs-CZ" altLang="cs-CZ" sz="2200" dirty="0">
                <a:solidFill>
                  <a:srgbClr val="13B5EA"/>
                </a:solidFill>
              </a:rPr>
              <a:t>SC 3.4: Uplatnit inovativní nízkouhlíkové technologie v oblasti nakládání energií a při využívání  druhotných surovin</a:t>
            </a:r>
            <a:br>
              <a:rPr lang="cs-CZ" altLang="cs-CZ" sz="2200" dirty="0">
                <a:solidFill>
                  <a:srgbClr val="13B5EA"/>
                </a:solidFill>
              </a:rPr>
            </a:br>
            <a:r>
              <a:rPr lang="cs-CZ" altLang="cs-CZ" sz="2200" dirty="0">
                <a:solidFill>
                  <a:srgbClr val="FF0000"/>
                </a:solidFill>
              </a:rPr>
              <a:t>Program Nízkouhlíkové technologie – </a:t>
            </a:r>
            <a:r>
              <a:rPr lang="cs-CZ" altLang="cs-CZ" sz="2200" dirty="0" err="1">
                <a:solidFill>
                  <a:srgbClr val="FF0000"/>
                </a:solidFill>
              </a:rPr>
              <a:t>Elektromobilita</a:t>
            </a:r>
            <a:r>
              <a:rPr lang="cs-CZ" altLang="cs-CZ" sz="2200" dirty="0">
                <a:solidFill>
                  <a:srgbClr val="FF0000"/>
                </a:solidFill>
              </a:rPr>
              <a:t> IV. Výzva</a:t>
            </a:r>
            <a:br>
              <a:rPr lang="cs-CZ" altLang="cs-CZ" sz="2200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647" y="1261241"/>
            <a:ext cx="8813259" cy="4864922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Způsobilým výdajem není celková pořizovací cena vozu, ale pouze % podíl: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L6e, L7e- </a:t>
            </a:r>
            <a:r>
              <a:rPr lang="cs-CZ" b="1" u="sng" dirty="0"/>
              <a:t>30%</a:t>
            </a:r>
          </a:p>
          <a:p>
            <a:pPr marL="0" indent="0">
              <a:buNone/>
            </a:pPr>
            <a:r>
              <a:rPr lang="cs-CZ" b="1" dirty="0"/>
              <a:t>	M1,M2,M3, N1, N2 - </a:t>
            </a:r>
            <a:r>
              <a:rPr lang="cs-CZ" b="1" u="sng" dirty="0"/>
              <a:t>45%</a:t>
            </a:r>
          </a:p>
          <a:p>
            <a:pPr marL="0" indent="0">
              <a:buNone/>
            </a:pPr>
            <a:r>
              <a:rPr lang="cs-CZ" b="1" u="sng" dirty="0"/>
              <a:t>Příklad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kategorie M1, cena 1 mil. Kč - ZV činí 45% z ceny, tedy 450 tis.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nabíjecí stanice 120 tis.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ZV = 450 tis. Kč  + 120 tis. Kč = </a:t>
            </a:r>
            <a:r>
              <a:rPr lang="cs-CZ" b="1" u="sng" dirty="0"/>
              <a:t>570 tis.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malý podnik, míra podpory 75%, tzn. 570 tis. Kč x 0,75= 427,5 tis. Kč dotace</a:t>
            </a:r>
          </a:p>
          <a:p>
            <a:pPr marL="0" indent="0" algn="ctr">
              <a:buNone/>
            </a:pPr>
            <a:endParaRPr lang="cs-CZ" sz="2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2200" b="1" dirty="0">
                <a:solidFill>
                  <a:srgbClr val="FF0000"/>
                </a:solidFill>
              </a:rPr>
              <a:t>Výdaje na vypracování podnikatelského záměru nejsou způsobilým výdajem.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95223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3694"/>
            <a:ext cx="8373036" cy="503246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/>
              <a:t>Podporované aktivity:</a:t>
            </a:r>
          </a:p>
          <a:p>
            <a:pPr marL="176213" indent="-176213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dirty="0"/>
              <a:t>Inovativní projekty na zavádění technologií akumulace energie.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/>
              <a:t>Nepodporované aktivity:</a:t>
            </a:r>
          </a:p>
          <a:p>
            <a:pPr marL="176213" indent="-176213" algn="just">
              <a:buNone/>
            </a:pPr>
            <a:r>
              <a:rPr lang="cs-CZ" dirty="0"/>
              <a:t>- komerční turistická zařízení jako hotely, volnočasová zařízení, lázně, restaurace,</a:t>
            </a:r>
          </a:p>
          <a:p>
            <a:pPr marL="176213" indent="-176213">
              <a:buFontTx/>
              <a:buChar char="-"/>
            </a:pPr>
            <a:r>
              <a:rPr lang="cs-CZ" dirty="0"/>
              <a:t>výzkumné, vývojové projekty,</a:t>
            </a:r>
          </a:p>
          <a:p>
            <a:pPr marL="176213" indent="-176213">
              <a:buFontTx/>
              <a:buChar char="-"/>
            </a:pPr>
            <a:r>
              <a:rPr lang="cs-CZ" dirty="0"/>
              <a:t>není podporován nákup olověných akumulátorů,</a:t>
            </a:r>
          </a:p>
          <a:p>
            <a:pPr marL="176213" indent="-176213" algn="just">
              <a:buFontTx/>
              <a:buChar char="-"/>
            </a:pPr>
            <a:r>
              <a:rPr lang="cs-CZ" dirty="0"/>
              <a:t>podpořeny nebudou projekty realizované v prostorech určených k bydlení (rodinné a bytové domy). </a:t>
            </a:r>
            <a:r>
              <a:rPr lang="cs-CZ" i="1" dirty="0"/>
              <a:t>Pro provozovny umístěné v rodinných nebo bytových domech musí být zřízeno samostatné odběrné místo elektrické energie.</a:t>
            </a:r>
            <a:endParaRPr lang="cs-CZ" b="1" i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82804"/>
            <a:ext cx="8242299" cy="989815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spcBef>
                <a:spcPts val="1200"/>
              </a:spcBef>
            </a:pPr>
            <a:r>
              <a:rPr lang="cs-CZ" altLang="cs-CZ" sz="1600" dirty="0">
                <a:solidFill>
                  <a:srgbClr val="13B5EA"/>
                </a:solidFill>
              </a:rPr>
              <a:t>SC 3.4: Uplatnit inovativní nízkouhlíkové technologie v oblasti nakládání energií a při využívání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1600" dirty="0">
                <a:solidFill>
                  <a:srgbClr val="13B5EA"/>
                </a:solidFill>
              </a:rPr>
              <a:t>             druhotných surovin</a:t>
            </a:r>
          </a:p>
          <a:p>
            <a:pPr>
              <a:spcBef>
                <a:spcPts val="1200"/>
              </a:spcBef>
            </a:pPr>
            <a:r>
              <a:rPr lang="cs-CZ" altLang="cs-CZ" sz="2000" dirty="0">
                <a:solidFill>
                  <a:srgbClr val="FF0000"/>
                </a:solidFill>
              </a:rPr>
              <a:t>           Program Nízkouhlíkové technologie – </a:t>
            </a:r>
            <a:r>
              <a:rPr lang="cs-CZ" sz="2000" dirty="0">
                <a:solidFill>
                  <a:srgbClr val="FF0000"/>
                </a:solidFill>
              </a:rPr>
              <a:t>Akumulace energie IV. Výzva</a:t>
            </a:r>
          </a:p>
        </p:txBody>
      </p:sp>
    </p:spTree>
    <p:extLst>
      <p:ext uri="{BB962C8B-B14F-4D97-AF65-F5344CB8AC3E}">
        <p14:creationId xmlns:p14="http://schemas.microsoft.com/office/powerpoint/2010/main" val="3836272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3694"/>
            <a:ext cx="8373036" cy="503246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/>
              <a:t>Cílová skupina: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Cílovou skupinou jsou malé a střední podniky (dále také „MSP“) a velké podniky, </a:t>
            </a:r>
            <a:r>
              <a:rPr lang="cs-CZ" b="1" dirty="0"/>
              <a:t>alokace pro VP 40% alokace výzvy</a:t>
            </a:r>
            <a:r>
              <a:rPr lang="cs-CZ" dirty="0"/>
              <a:t>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/>
              <a:t>Míra podpory  (de </a:t>
            </a:r>
            <a:r>
              <a:rPr lang="cs-CZ" b="1" dirty="0" err="1"/>
              <a:t>minimis</a:t>
            </a:r>
            <a:r>
              <a:rPr lang="cs-CZ" b="1" dirty="0"/>
              <a:t>)</a:t>
            </a:r>
            <a:endParaRPr lang="cs-CZ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x-none" dirty="0"/>
              <a:t>Je-li příjemcem malý podnik, je podpora poskytována až do výše </a:t>
            </a:r>
            <a:r>
              <a:rPr lang="x-none" b="1" dirty="0"/>
              <a:t> </a:t>
            </a:r>
            <a:r>
              <a:rPr lang="cs-CZ" b="1" dirty="0"/>
              <a:t>80</a:t>
            </a:r>
            <a:r>
              <a:rPr lang="x-none" b="1" dirty="0"/>
              <a:t>% ZV</a:t>
            </a:r>
            <a:r>
              <a:rPr lang="x-none" dirty="0"/>
              <a:t>.</a:t>
            </a:r>
            <a:endParaRPr lang="cs-CZ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x-none" dirty="0"/>
              <a:t>Je-li příjemcem střední podnik, je podpora poskytována až do výše </a:t>
            </a:r>
            <a:r>
              <a:rPr lang="cs-CZ" b="1" dirty="0"/>
              <a:t>70</a:t>
            </a:r>
            <a:r>
              <a:rPr lang="x-none" b="1" dirty="0"/>
              <a:t> % ZV</a:t>
            </a:r>
            <a:r>
              <a:rPr lang="x-none" dirty="0"/>
              <a:t>.</a:t>
            </a:r>
            <a:endParaRPr lang="cs-CZ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x-none" dirty="0"/>
              <a:t>Je-li příjemcem velký podnik, je podpora poskytována až do výše </a:t>
            </a:r>
            <a:r>
              <a:rPr lang="x-none" b="1" dirty="0"/>
              <a:t> </a:t>
            </a:r>
            <a:r>
              <a:rPr lang="cs-CZ" b="1" dirty="0"/>
              <a:t>60 </a:t>
            </a:r>
            <a:r>
              <a:rPr lang="x-none" b="1" dirty="0"/>
              <a:t>% ZV</a:t>
            </a:r>
            <a:r>
              <a:rPr lang="x-none" dirty="0"/>
              <a:t>.</a:t>
            </a:r>
            <a:endParaRPr lang="cs-CZ" dirty="0"/>
          </a:p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Minimální výše dotace 50 000 Kč a maximální do výše de </a:t>
            </a:r>
            <a:r>
              <a:rPr lang="cs-CZ" b="1" dirty="0" err="1"/>
              <a:t>minimis</a:t>
            </a:r>
            <a:r>
              <a:rPr lang="cs-CZ" b="1" dirty="0"/>
              <a:t>.</a:t>
            </a: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marL="358775" lvl="0" indent="-358775">
              <a:spcBef>
                <a:spcPts val="0"/>
              </a:spcBef>
              <a:spcAft>
                <a:spcPts val="1200"/>
              </a:spcAft>
              <a:buNone/>
            </a:pPr>
            <a:endParaRPr lang="cs-CZ" b="1" u="sng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82804"/>
            <a:ext cx="8242299" cy="989815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spcBef>
                <a:spcPts val="1200"/>
              </a:spcBef>
            </a:pPr>
            <a:r>
              <a:rPr lang="cs-CZ" altLang="cs-CZ" sz="1600" dirty="0">
                <a:solidFill>
                  <a:srgbClr val="13B5EA"/>
                </a:solidFill>
              </a:rPr>
              <a:t>SC 3.4: Uplatnit inovativní nízkouhlíkové technologie v oblasti nakládání energií a při využívání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1600" dirty="0">
                <a:solidFill>
                  <a:srgbClr val="13B5EA"/>
                </a:solidFill>
              </a:rPr>
              <a:t>             druhotných surovin</a:t>
            </a:r>
          </a:p>
          <a:p>
            <a:pPr>
              <a:spcBef>
                <a:spcPts val="1200"/>
              </a:spcBef>
            </a:pPr>
            <a:r>
              <a:rPr lang="cs-CZ" altLang="cs-CZ" sz="2000" dirty="0">
                <a:solidFill>
                  <a:srgbClr val="FF0000"/>
                </a:solidFill>
              </a:rPr>
              <a:t>           Program Nízkouhlíkové technologie – </a:t>
            </a:r>
            <a:r>
              <a:rPr lang="cs-CZ" sz="2000" dirty="0">
                <a:solidFill>
                  <a:srgbClr val="FF0000"/>
                </a:solidFill>
              </a:rPr>
              <a:t>Akumulace energie IV. Výzva</a:t>
            </a:r>
          </a:p>
        </p:txBody>
      </p:sp>
    </p:spTree>
    <p:extLst>
      <p:ext uri="{BB962C8B-B14F-4D97-AF65-F5344CB8AC3E}">
        <p14:creationId xmlns:p14="http://schemas.microsoft.com/office/powerpoint/2010/main" val="1459561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3694"/>
            <a:ext cx="8373036" cy="50324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Podpora je poskytována </a:t>
            </a:r>
            <a:r>
              <a:rPr lang="cs-CZ" b="1" dirty="0"/>
              <a:t>v režimu de </a:t>
            </a:r>
            <a:r>
              <a:rPr lang="cs-CZ" b="1" dirty="0" err="1"/>
              <a:t>minimis</a:t>
            </a:r>
            <a:r>
              <a:rPr lang="cs-CZ" b="1" dirty="0"/>
              <a:t> podle Nařízení Komise (EU) č. 1407/2013 </a:t>
            </a:r>
            <a:r>
              <a:rPr lang="cs-CZ" dirty="0"/>
              <a:t>pro akumulaci </a:t>
            </a:r>
            <a:r>
              <a:rPr lang="pl-PL" dirty="0"/>
              <a:t>energie bez instalace obnovitelného zdroje.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cs-CZ" b="1" dirty="0"/>
              <a:t>Cílové území: </a:t>
            </a:r>
            <a:r>
              <a:rPr lang="cs-CZ" dirty="0"/>
              <a:t>Území České republiky, mimo NUTS 2 Praha. Rozhodující pro </a:t>
            </a:r>
            <a:r>
              <a:rPr lang="cs-CZ" b="1" dirty="0"/>
              <a:t>posouzení místní přijatelnosti </a:t>
            </a:r>
            <a:r>
              <a:rPr lang="cs-CZ" dirty="0"/>
              <a:t>není sídlo žadatele (příjemce), nýbrž skutečné místo realizace projektu = realizace výdajů, tedy skutečné místo dopadu realizovaného projektu z hlediska jeho přínosů do příslušného regionu.</a:t>
            </a:r>
            <a:endParaRPr lang="cs-CZ" b="1" u="sng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82804"/>
            <a:ext cx="8242299" cy="989815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spcBef>
                <a:spcPts val="1200"/>
              </a:spcBef>
            </a:pPr>
            <a:r>
              <a:rPr lang="cs-CZ" altLang="cs-CZ" sz="1600" dirty="0">
                <a:solidFill>
                  <a:srgbClr val="13B5EA"/>
                </a:solidFill>
              </a:rPr>
              <a:t>SC 3.4: Uplatnit inovativní nízkouhlíkové technologie v oblasti nakládání energií a při využívání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1600" dirty="0">
                <a:solidFill>
                  <a:srgbClr val="13B5EA"/>
                </a:solidFill>
              </a:rPr>
              <a:t>             druhotných surovin</a:t>
            </a:r>
          </a:p>
          <a:p>
            <a:pPr>
              <a:spcBef>
                <a:spcPts val="1200"/>
              </a:spcBef>
            </a:pPr>
            <a:r>
              <a:rPr lang="cs-CZ" altLang="cs-CZ" sz="2000" dirty="0">
                <a:solidFill>
                  <a:srgbClr val="FF0000"/>
                </a:solidFill>
              </a:rPr>
              <a:t>           Program Nízkouhlíkové technologie – </a:t>
            </a:r>
            <a:r>
              <a:rPr lang="cs-CZ" sz="2000" dirty="0">
                <a:solidFill>
                  <a:srgbClr val="FF0000"/>
                </a:solidFill>
              </a:rPr>
              <a:t>Akumulace energie IV. Výzva</a:t>
            </a:r>
          </a:p>
        </p:txBody>
      </p:sp>
    </p:spTree>
    <p:extLst>
      <p:ext uri="{BB962C8B-B14F-4D97-AF65-F5344CB8AC3E}">
        <p14:creationId xmlns:p14="http://schemas.microsoft.com/office/powerpoint/2010/main" val="1798359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9382" y="1093694"/>
            <a:ext cx="8737600" cy="5032469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/>
              <a:t>Hodnocení projektů se provádí dle Modelu hodnocení a kritéria pro hodnocení a výběr projektů.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b="1" dirty="0"/>
          </a:p>
          <a:p>
            <a:pPr marL="538163" indent="-358775">
              <a:buNone/>
            </a:pPr>
            <a:r>
              <a:rPr lang="pt-BR" b="1" dirty="0"/>
              <a:t>A Vylučovací kritéria (ANO x NE)</a:t>
            </a:r>
          </a:p>
          <a:p>
            <a:pPr marL="538163" indent="-358775">
              <a:buNone/>
            </a:pPr>
            <a:r>
              <a:rPr lang="cs-CZ" b="1" dirty="0"/>
              <a:t>B Připravenost žadatele k realizaci projektu (hodnotící kritérium, max. 20 bodů)</a:t>
            </a:r>
          </a:p>
          <a:p>
            <a:pPr marL="538163" indent="-358775">
              <a:buNone/>
            </a:pPr>
            <a:r>
              <a:rPr lang="cs-CZ" b="1" dirty="0"/>
              <a:t>C Potřebnost a relevance projektu (hodnotící kritérium, max. 68 bodů)</a:t>
            </a:r>
          </a:p>
          <a:p>
            <a:pPr marL="538163" indent="-358775">
              <a:buNone/>
            </a:pPr>
            <a:r>
              <a:rPr lang="cs-CZ" b="1" dirty="0"/>
              <a:t>D Hospodárnost rozpočtu (hodnotící kritérium, max. 12 bodů)</a:t>
            </a:r>
          </a:p>
          <a:p>
            <a:pPr marL="0" indent="0" algn="ctr">
              <a:buNone/>
            </a:pPr>
            <a:endParaRPr lang="cs-CZ" i="1" dirty="0"/>
          </a:p>
          <a:p>
            <a:pPr marL="0" indent="0" algn="ctr">
              <a:buNone/>
            </a:pPr>
            <a:r>
              <a:rPr lang="cs-CZ" i="1" dirty="0"/>
              <a:t>Projekt může získat maximálně 100 bodů. Minimální počet bodů potřebných pro naplnění kritérií programu </a:t>
            </a:r>
            <a:r>
              <a:rPr lang="pl-PL" i="1" dirty="0"/>
              <a:t>a schválení projektu je 60.</a:t>
            </a:r>
            <a:endParaRPr lang="cs-CZ" i="1" u="sng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82804"/>
            <a:ext cx="8242299" cy="989815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spcBef>
                <a:spcPts val="1200"/>
              </a:spcBef>
            </a:pPr>
            <a:r>
              <a:rPr lang="cs-CZ" altLang="cs-CZ" sz="1600" dirty="0">
                <a:solidFill>
                  <a:srgbClr val="13B5EA"/>
                </a:solidFill>
              </a:rPr>
              <a:t>SC 3.4: Uplatnit inovativní nízkouhlíkové technologie v oblasti nakládání energií a při využívání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1600" dirty="0">
                <a:solidFill>
                  <a:srgbClr val="13B5EA"/>
                </a:solidFill>
              </a:rPr>
              <a:t>             druhotných surovin</a:t>
            </a:r>
          </a:p>
          <a:p>
            <a:pPr>
              <a:spcBef>
                <a:spcPts val="1200"/>
              </a:spcBef>
            </a:pPr>
            <a:r>
              <a:rPr lang="cs-CZ" altLang="cs-CZ" sz="2000" dirty="0">
                <a:solidFill>
                  <a:srgbClr val="FF0000"/>
                </a:solidFill>
              </a:rPr>
              <a:t>           Program Nízkouhlíkové technologie – </a:t>
            </a:r>
            <a:r>
              <a:rPr lang="cs-CZ" sz="2000" dirty="0">
                <a:solidFill>
                  <a:srgbClr val="FF0000"/>
                </a:solidFill>
              </a:rPr>
              <a:t>Akumulace energie IV. Výzva</a:t>
            </a:r>
          </a:p>
        </p:txBody>
      </p:sp>
    </p:spTree>
    <p:extLst>
      <p:ext uri="{BB962C8B-B14F-4D97-AF65-F5344CB8AC3E}">
        <p14:creationId xmlns:p14="http://schemas.microsoft.com/office/powerpoint/2010/main" val="3019320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9382" y="1093694"/>
            <a:ext cx="8737600" cy="5032469"/>
          </a:xfrm>
        </p:spPr>
        <p:txBody>
          <a:bodyPr>
            <a:normAutofit/>
          </a:bodyPr>
          <a:lstStyle/>
          <a:p>
            <a:pPr marL="180975" indent="-180975">
              <a:spcBef>
                <a:spcPts val="0"/>
              </a:spcBef>
              <a:spcAft>
                <a:spcPts val="600"/>
              </a:spcAft>
              <a:buAutoNum type="romanUcPeriod"/>
            </a:pPr>
            <a:r>
              <a:rPr lang="cs-CZ" b="1" dirty="0"/>
              <a:t>Výzva FVE byla vyhlášena od 06/2017 do 10/2017,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Podáno 274 žádostí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Vyhodnoceno a podpořeno  210 projektů (</a:t>
            </a:r>
            <a:r>
              <a:rPr lang="cs-CZ" dirty="0" err="1"/>
              <a:t>Inv</a:t>
            </a:r>
            <a:r>
              <a:rPr lang="cs-CZ" dirty="0"/>
              <a:t>. 639 mil, dotace 448 mil)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/>
              <a:t>II. Výzva FVE byla vyhlášena od 12/2017 do 04/2018</a:t>
            </a:r>
            <a:r>
              <a:rPr lang="cs-CZ" dirty="0"/>
              <a:t>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Podáno 353 žádostí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Vyhodnoceno a podpořeno  226 projektů (</a:t>
            </a:r>
            <a:r>
              <a:rPr lang="cs-CZ" dirty="0" err="1"/>
              <a:t>Inv</a:t>
            </a:r>
            <a:r>
              <a:rPr lang="cs-CZ" dirty="0"/>
              <a:t>. 714 mil, dotace 509 mil)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Z toho bylo ve druhé výzvě podpořeno 136 projektů s AKU z celkového počtu 353 projektů.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Podpořena byla akumulace o kapacitě 9,7 </a:t>
            </a:r>
            <a:r>
              <a:rPr lang="cs-CZ" dirty="0" err="1"/>
              <a:t>MWh</a:t>
            </a:r>
            <a:r>
              <a:rPr lang="cs-CZ" dirty="0"/>
              <a:t>.</a:t>
            </a:r>
            <a:endParaRPr lang="cs-CZ" i="1" u="sng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82804"/>
            <a:ext cx="8242299" cy="989815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spcBef>
                <a:spcPts val="1200"/>
              </a:spcBef>
            </a:pPr>
            <a:r>
              <a:rPr lang="cs-CZ" altLang="cs-CZ" sz="2000" dirty="0"/>
              <a:t>SC 3.2: Program podpory - Úspory energie</a:t>
            </a:r>
          </a:p>
          <a:p>
            <a:pPr>
              <a:spcBef>
                <a:spcPts val="1200"/>
              </a:spcBef>
            </a:pPr>
            <a:r>
              <a:rPr lang="cs-CZ" altLang="cs-CZ" sz="2000" dirty="0">
                <a:solidFill>
                  <a:srgbClr val="FF0000"/>
                </a:solidFill>
              </a:rPr>
              <a:t>  </a:t>
            </a:r>
            <a:r>
              <a:rPr lang="cs-CZ" sz="2000" dirty="0"/>
              <a:t>FVE - I. výzva    +    FVE - II. výzva 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18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44500" y="288324"/>
            <a:ext cx="8242299" cy="4739759"/>
          </a:xfrm>
        </p:spPr>
        <p:txBody>
          <a:bodyPr/>
          <a:lstStyle/>
          <a:p>
            <a:r>
              <a:rPr lang="cs-CZ" sz="3600" dirty="0"/>
              <a:t>Zdroje informací:</a:t>
            </a:r>
            <a:br>
              <a:rPr lang="cs-CZ" sz="3600" dirty="0"/>
            </a:br>
            <a:r>
              <a:rPr lang="fi-FI" sz="2400" dirty="0">
                <a:solidFill>
                  <a:srgbClr val="FF0000"/>
                </a:solidFill>
              </a:rPr>
              <a:t>www.mpo.cz</a:t>
            </a:r>
            <a:br>
              <a:rPr lang="fi-FI" sz="2400" dirty="0">
                <a:solidFill>
                  <a:srgbClr val="FF0000"/>
                </a:solidFill>
              </a:rPr>
            </a:br>
            <a:r>
              <a:rPr lang="fi-FI" sz="2400" dirty="0">
                <a:solidFill>
                  <a:srgbClr val="FF0000"/>
                </a:solidFill>
              </a:rPr>
              <a:t>www.agentura-api.org</a:t>
            </a:r>
            <a:br>
              <a:rPr lang="fi-FI" sz="2400" dirty="0">
                <a:solidFill>
                  <a:srgbClr val="FF0000"/>
                </a:solidFill>
              </a:rPr>
            </a:br>
            <a:r>
              <a:rPr lang="fi-FI" sz="2400" dirty="0">
                <a:solidFill>
                  <a:srgbClr val="FF0000"/>
                </a:solidFill>
              </a:rPr>
              <a:t>Zelená linka: 800 800 777</a:t>
            </a:r>
            <a:br>
              <a:rPr lang="cs-CZ" sz="3600" dirty="0">
                <a:solidFill>
                  <a:srgbClr val="FF0000"/>
                </a:solidFill>
              </a:rPr>
            </a:br>
            <a:br>
              <a:rPr lang="cs-CZ" sz="3600" dirty="0"/>
            </a:br>
            <a:r>
              <a:rPr lang="cs-CZ" sz="3600" dirty="0"/>
              <a:t>Děkuji za pozornost</a:t>
            </a:r>
            <a:br>
              <a:rPr lang="cs-CZ" sz="3600" dirty="0"/>
            </a:br>
            <a:br>
              <a:rPr lang="cs-CZ" sz="3600" dirty="0"/>
            </a:br>
            <a:r>
              <a:rPr lang="cs-CZ" sz="2800" dirty="0"/>
              <a:t>Ing. Pavel Zděnek </a:t>
            </a:r>
            <a:br>
              <a:rPr lang="cs-CZ" sz="2800" dirty="0"/>
            </a:br>
            <a:r>
              <a:rPr lang="cs-CZ" sz="2800" dirty="0"/>
              <a:t>(zdenek@mpo.cz)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632" y="187848"/>
            <a:ext cx="8242299" cy="492443"/>
          </a:xfrm>
        </p:spPr>
        <p:txBody>
          <a:bodyPr/>
          <a:lstStyle/>
          <a:p>
            <a:pPr algn="ctr"/>
            <a:r>
              <a:rPr lang="cs-CZ" sz="3200" dirty="0"/>
              <a:t>Zaměření intervencí v prioritních osách OP PIK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535555541"/>
              </p:ext>
            </p:extLst>
          </p:nvPr>
        </p:nvGraphicFramePr>
        <p:xfrm>
          <a:off x="468313" y="979935"/>
          <a:ext cx="8399462" cy="494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Obráze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1" y="0"/>
            <a:ext cx="8888738" cy="618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20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499" y="1314994"/>
            <a:ext cx="8506553" cy="4563292"/>
          </a:xfrm>
        </p:spPr>
        <p:txBody>
          <a:bodyPr>
            <a:normAutofit fontScale="70000" lnSpcReduction="20000"/>
          </a:bodyPr>
          <a:lstStyle/>
          <a:p>
            <a:pPr marL="197643" indent="0" fontAlgn="base">
              <a:spcBef>
                <a:spcPts val="900"/>
              </a:spcBef>
              <a:spcAft>
                <a:spcPct val="0"/>
              </a:spcAft>
              <a:buNone/>
              <a:defRPr/>
            </a:pPr>
            <a:r>
              <a:rPr lang="cs-CZ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Hlavní cílová skupina: </a:t>
            </a:r>
            <a:r>
              <a:rPr lang="pl-PL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Podnikatelské subjekty (MSP + VP)</a:t>
            </a:r>
          </a:p>
          <a:p>
            <a:pPr marL="197643" indent="0" fontAlgn="base">
              <a:spcBef>
                <a:spcPts val="900"/>
              </a:spcBef>
              <a:spcAft>
                <a:spcPct val="0"/>
              </a:spcAft>
              <a:buNone/>
              <a:defRPr/>
            </a:pPr>
            <a:r>
              <a:rPr lang="pl-PL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Alokace:   </a:t>
            </a:r>
            <a:r>
              <a:rPr lang="cs-CZ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37 549 745 EUR (cca 1 mld. Kč), navýšení o 1 mld. Kč (78,850 mil €)</a:t>
            </a:r>
          </a:p>
          <a:p>
            <a:pPr marL="197643" indent="0" fontAlgn="base">
              <a:spcBef>
                <a:spcPts val="900"/>
              </a:spcBef>
              <a:spcAft>
                <a:spcPct val="0"/>
              </a:spcAft>
              <a:buNone/>
              <a:defRPr/>
            </a:pPr>
            <a:r>
              <a:rPr lang="cs-CZ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Cílové území: </a:t>
            </a:r>
            <a:r>
              <a:rPr lang="cs-CZ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Území České republiky, mimo území hl. m. Prahy</a:t>
            </a:r>
            <a:endParaRPr lang="pl-PL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197643" indent="0" fontAlgn="base">
              <a:spcBef>
                <a:spcPts val="900"/>
              </a:spcBef>
              <a:spcAft>
                <a:spcPct val="0"/>
              </a:spcAft>
              <a:buNone/>
              <a:defRPr/>
            </a:pPr>
            <a:endParaRPr lang="cs-CZ" b="1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  <a:p>
            <a:pPr marL="197643" indent="0" fontAlgn="base">
              <a:spcBef>
                <a:spcPts val="900"/>
              </a:spcBef>
              <a:spcAft>
                <a:spcPct val="0"/>
              </a:spcAft>
              <a:buNone/>
              <a:defRPr/>
            </a:pPr>
            <a:r>
              <a:rPr lang="cs-CZ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Podmínky podpory:</a:t>
            </a:r>
          </a:p>
          <a:p>
            <a:pPr marL="402431" indent="-204788" algn="just" fontAlgn="base">
              <a:spcBef>
                <a:spcPts val="900"/>
              </a:spcBef>
              <a:spcAft>
                <a:spcPct val="0"/>
              </a:spcAft>
              <a:buBlip>
                <a:blip r:embed="rId2"/>
              </a:buBlip>
              <a:defRPr/>
            </a:pPr>
            <a:r>
              <a:rPr lang="cs-CZ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Podpořené projekty budou mít </a:t>
            </a:r>
            <a:r>
              <a:rPr lang="cs-CZ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povinnost realizovat diseminační aktivity</a:t>
            </a:r>
            <a:r>
              <a:rPr lang="cs-CZ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, např.: propagační brožury nebo uspořádání veřejné akce (konference, seminář, workshop atd.) tematicky zaměřené na předmětnou inovativní technologii. </a:t>
            </a:r>
          </a:p>
          <a:p>
            <a:pPr marL="402431" indent="-204788" algn="just" fontAlgn="base">
              <a:spcBef>
                <a:spcPts val="900"/>
              </a:spcBef>
              <a:spcAft>
                <a:spcPct val="0"/>
              </a:spcAft>
              <a:buBlip>
                <a:blip r:embed="rId2"/>
              </a:buBlip>
              <a:defRPr/>
            </a:pPr>
            <a:r>
              <a:rPr lang="cs-CZ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Specifický cíl 3.4. je především </a:t>
            </a:r>
            <a:r>
              <a:rPr lang="cs-CZ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určen </a:t>
            </a:r>
            <a:r>
              <a:rPr lang="cs-CZ" b="1" dirty="0"/>
              <a:t>na podporu demonstračních či pilotních projektů v oblasti inovativních nízkouhlíkových technologií</a:t>
            </a:r>
            <a:r>
              <a:rPr lang="cs-CZ" dirty="0"/>
              <a:t>.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/>
              <a:t>Demonstračním/pilotním projektem se pro tuto Výzvu rozumí projekt s aplikací inovativní technologie, která vychází z aplikovaného výzkumu a kdy jsou již ověřeny výsledky z aplikovaného výzkumu a nastává fáze demonstračního/pilotního projektu v reálném prostředí, kdy žadatelem je podnikatelský subjekt.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800219"/>
          </a:xfrm>
        </p:spPr>
        <p:txBody>
          <a:bodyPr/>
          <a:lstStyle/>
          <a:p>
            <a:pPr algn="ctr"/>
            <a:r>
              <a:rPr lang="cs-CZ" altLang="cs-CZ" sz="1600" b="1" dirty="0">
                <a:solidFill>
                  <a:srgbClr val="13B5EA"/>
                </a:solidFill>
                <a:latin typeface="Calibri" pitchFamily="34" charset="0"/>
              </a:rPr>
              <a:t>SC 3.4: Uplatnit inovativní nízkouhlíkové technologie v oblasti nakládání energií a při využívání</a:t>
            </a:r>
            <a:br>
              <a:rPr lang="cs-CZ" altLang="cs-CZ" sz="1600" b="1" dirty="0">
                <a:solidFill>
                  <a:srgbClr val="13B5EA"/>
                </a:solidFill>
                <a:latin typeface="Calibri" pitchFamily="34" charset="0"/>
              </a:rPr>
            </a:br>
            <a:r>
              <a:rPr lang="cs-CZ" altLang="cs-CZ" sz="1600" b="1" dirty="0">
                <a:solidFill>
                  <a:srgbClr val="13B5EA"/>
                </a:solidFill>
                <a:latin typeface="Calibri" pitchFamily="34" charset="0"/>
              </a:rPr>
              <a:t>             druhotných surovin</a:t>
            </a:r>
            <a:br>
              <a:rPr lang="cs-CZ" altLang="cs-CZ" sz="1600" b="1" dirty="0">
                <a:solidFill>
                  <a:srgbClr val="13B5EA"/>
                </a:solidFill>
                <a:latin typeface="Calibri" pitchFamily="34" charset="0"/>
              </a:rPr>
            </a:br>
            <a:r>
              <a:rPr lang="cs-CZ" altLang="cs-CZ" sz="2000" b="1" dirty="0">
                <a:solidFill>
                  <a:srgbClr val="FF0000"/>
                </a:solidFill>
                <a:latin typeface="Calibri" pitchFamily="34" charset="0"/>
              </a:rPr>
              <a:t>Program Nízkouhlíkové technologie</a:t>
            </a:r>
            <a:endParaRPr lang="cs-CZ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5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42047" y="1183242"/>
            <a:ext cx="8668871" cy="4746335"/>
          </a:xfrm>
        </p:spPr>
        <p:txBody>
          <a:bodyPr>
            <a:normAutofit fontScale="32500" lnSpcReduction="20000"/>
          </a:bodyPr>
          <a:lstStyle/>
          <a:p>
            <a:pPr marL="263525" lvl="0" indent="0" fontAlgn="base">
              <a:spcBef>
                <a:spcPts val="1200"/>
              </a:spcBef>
              <a:spcAft>
                <a:spcPct val="0"/>
              </a:spcAft>
              <a:buNone/>
              <a:defRPr/>
            </a:pPr>
            <a:r>
              <a:rPr lang="cs-CZ" sz="74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Podporované aktivity:</a:t>
            </a:r>
          </a:p>
          <a:p>
            <a:pPr marL="536575" lvl="0" indent="-273050" algn="just" fontAlgn="base">
              <a:spcBef>
                <a:spcPts val="1200"/>
              </a:spcBef>
              <a:spcAft>
                <a:spcPct val="0"/>
              </a:spcAft>
              <a:buBlip>
                <a:blip r:embed="rId2"/>
              </a:buBlip>
              <a:defRPr/>
            </a:pPr>
            <a:r>
              <a:rPr lang="cs-CZ" sz="74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zavádění inovativních technologií v oblasti nízkouhlíkové dopravy </a:t>
            </a:r>
            <a:r>
              <a:rPr lang="cs-CZ" sz="74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cs-CZ" sz="7400" dirty="0" err="1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elektromobilita</a:t>
            </a:r>
            <a:r>
              <a:rPr lang="cs-CZ" sz="74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silničních vozidel), </a:t>
            </a:r>
          </a:p>
          <a:p>
            <a:pPr marL="536575" indent="-273050" algn="just" fontAlgn="base">
              <a:spcBef>
                <a:spcPts val="1200"/>
              </a:spcBef>
              <a:spcAft>
                <a:spcPct val="0"/>
              </a:spcAft>
              <a:buBlip>
                <a:blip r:embed="rId2"/>
              </a:buBlip>
              <a:defRPr/>
            </a:pPr>
            <a:r>
              <a:rPr lang="cs-CZ" sz="74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pilotní projekty zavádění technologií akumulace energie,</a:t>
            </a:r>
          </a:p>
          <a:p>
            <a:pPr marL="536575" indent="-273050" algn="just" fontAlgn="base">
              <a:spcBef>
                <a:spcPts val="1200"/>
              </a:spcBef>
              <a:spcAft>
                <a:spcPct val="0"/>
              </a:spcAft>
              <a:buBlip>
                <a:blip r:embed="rId2"/>
              </a:buBlip>
              <a:defRPr/>
            </a:pPr>
            <a:r>
              <a:rPr lang="cs-CZ" sz="46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zavádění technologií k získávání druhotných surovin </a:t>
            </a:r>
            <a:r>
              <a:rPr lang="cs-CZ" sz="4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v kvalitě vhodné pro další využití v průmyslové výrobě např. z použitého papíru, skla, kovů, pneumatik, textilu, plastů, stavebních a demoličních odpadů, vedlejších energetických produktů a řady dalších výrobků s ukončenou životností,</a:t>
            </a:r>
          </a:p>
          <a:p>
            <a:pPr marL="536575" indent="-273050" algn="just" fontAlgn="base">
              <a:spcBef>
                <a:spcPts val="1200"/>
              </a:spcBef>
              <a:spcAft>
                <a:spcPct val="0"/>
              </a:spcAft>
              <a:buBlip>
                <a:blip r:embed="rId2"/>
              </a:buBlip>
              <a:defRPr/>
            </a:pPr>
            <a:r>
              <a:rPr lang="cs-CZ" sz="46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zavádění inovativních technologií v oblasti výroby energie z obnovitelných zdrojů (např. využití </a:t>
            </a:r>
            <a:r>
              <a:rPr lang="cs-CZ" sz="4600" b="1" dirty="0" err="1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biometanu</a:t>
            </a:r>
            <a:r>
              <a:rPr lang="cs-CZ" sz="46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),</a:t>
            </a:r>
          </a:p>
          <a:p>
            <a:pPr marL="536575" lvl="0" indent="-273050" algn="just" fontAlgn="base">
              <a:spcBef>
                <a:spcPts val="1200"/>
              </a:spcBef>
              <a:spcAft>
                <a:spcPct val="0"/>
              </a:spcAft>
              <a:buBlip>
                <a:blip r:embed="rId2"/>
              </a:buBlip>
              <a:defRPr/>
            </a:pPr>
            <a:r>
              <a:rPr lang="cs-CZ" sz="4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zavádění nízkouhlíkových technologií v budovách (inteligentní prvky řízení budov, integrace OZE do budov, aplikace nových energeticky šetrných materiálů, využití druhotných surovin k udržitelné výstavbě),</a:t>
            </a:r>
          </a:p>
          <a:p>
            <a:pPr marL="536575" lvl="0" indent="-273050" algn="just" fontAlgn="base">
              <a:spcBef>
                <a:spcPts val="1200"/>
              </a:spcBef>
              <a:spcAft>
                <a:spcPct val="0"/>
              </a:spcAft>
              <a:buBlip>
                <a:blip r:embed="rId2"/>
              </a:buBlip>
              <a:defRPr/>
            </a:pPr>
            <a:r>
              <a:rPr lang="cs-CZ" sz="4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zavádění </a:t>
            </a:r>
            <a:r>
              <a:rPr lang="cs-CZ" sz="4600" dirty="0" err="1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off</a:t>
            </a:r>
            <a:r>
              <a:rPr lang="cs-CZ" sz="4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4600" dirty="0" err="1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grid</a:t>
            </a:r>
            <a:r>
              <a:rPr lang="cs-CZ" sz="4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systémů (městské a komunitní sítě, ostrovní systémy dodávek energií v budovách),</a:t>
            </a:r>
          </a:p>
          <a:p>
            <a:pPr marL="536575" lvl="0" indent="-273050" fontAlgn="base">
              <a:spcBef>
                <a:spcPts val="1200"/>
              </a:spcBef>
              <a:spcAft>
                <a:spcPct val="0"/>
              </a:spcAft>
              <a:buBlip>
                <a:blip r:embed="rId2"/>
              </a:buBlip>
              <a:defRPr/>
            </a:pPr>
            <a:r>
              <a:rPr lang="cs-CZ" sz="4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zavádění systémů řízení spotřeby energií.</a:t>
            </a:r>
          </a:p>
          <a:p>
            <a:pPr marL="0" indent="0" fontAlgn="base">
              <a:spcAft>
                <a:spcPct val="0"/>
              </a:spcAft>
              <a:buNone/>
              <a:defRPr/>
            </a:pPr>
            <a:endParaRPr lang="cs-CZ" sz="3600" b="1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800219"/>
          </a:xfrm>
        </p:spPr>
        <p:txBody>
          <a:bodyPr/>
          <a:lstStyle/>
          <a:p>
            <a:pPr algn="ctr"/>
            <a:r>
              <a:rPr lang="cs-CZ" altLang="cs-CZ" sz="1600" b="1" dirty="0">
                <a:solidFill>
                  <a:srgbClr val="13B5EA"/>
                </a:solidFill>
                <a:latin typeface="Calibri" pitchFamily="34" charset="0"/>
              </a:rPr>
              <a:t>SC 3.4: Uplatnit inovativní nízkouhlíkové technologie v oblasti nakládání energií a při využívání</a:t>
            </a:r>
            <a:br>
              <a:rPr lang="cs-CZ" altLang="cs-CZ" sz="1600" b="1" dirty="0">
                <a:solidFill>
                  <a:srgbClr val="13B5EA"/>
                </a:solidFill>
                <a:latin typeface="Calibri" pitchFamily="34" charset="0"/>
              </a:rPr>
            </a:br>
            <a:r>
              <a:rPr lang="cs-CZ" altLang="cs-CZ" sz="1600" b="1" dirty="0">
                <a:solidFill>
                  <a:srgbClr val="13B5EA"/>
                </a:solidFill>
                <a:latin typeface="Calibri" pitchFamily="34" charset="0"/>
              </a:rPr>
              <a:t>             druhotných surovin</a:t>
            </a:r>
            <a:br>
              <a:rPr lang="cs-CZ" altLang="cs-CZ" sz="1600" b="1" dirty="0">
                <a:solidFill>
                  <a:srgbClr val="13B5EA"/>
                </a:solidFill>
                <a:latin typeface="Calibri" pitchFamily="34" charset="0"/>
              </a:rPr>
            </a:br>
            <a:r>
              <a:rPr lang="cs-CZ" altLang="cs-CZ" sz="2000" b="1" dirty="0">
                <a:solidFill>
                  <a:srgbClr val="FF0000"/>
                </a:solidFill>
                <a:latin typeface="Calibri" pitchFamily="34" charset="0"/>
              </a:rPr>
              <a:t>Program Nízkouhlíkové technologie</a:t>
            </a:r>
            <a:endParaRPr lang="cs-CZ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78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55691" y="618564"/>
            <a:ext cx="8781480" cy="5618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Statistika I. Výzva dle aktivit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 algn="just">
              <a:buNone/>
            </a:pPr>
            <a:endParaRPr lang="cs-CZ" sz="2150" dirty="0"/>
          </a:p>
          <a:p>
            <a:pPr marL="0" indent="0" algn="just">
              <a:buNone/>
            </a:pPr>
            <a:r>
              <a:rPr lang="cs-CZ" sz="2000" dirty="0"/>
              <a:t>Celkově bylo v aktivitě </a:t>
            </a:r>
            <a:r>
              <a:rPr lang="cs-CZ" sz="2000" b="1" dirty="0"/>
              <a:t>a) </a:t>
            </a:r>
            <a:r>
              <a:rPr lang="cs-CZ" sz="2000" b="1" dirty="0" err="1"/>
              <a:t>Elektromobilita</a:t>
            </a:r>
            <a:r>
              <a:rPr lang="cs-CZ" sz="2000" b="1" dirty="0"/>
              <a:t> </a:t>
            </a:r>
            <a:r>
              <a:rPr lang="cs-CZ" sz="2000" dirty="0"/>
              <a:t>podáno 53 projektů v úhrnné výši dotace cca 39 mil. Kč za celkové způsobilé výdaje 63 mil. Kč. V rámci podaných projektů bylo plánováno pořízení až 91 elektromobilů a 46 nabíjecích stanic.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2000" dirty="0"/>
              <a:t>Celkově bylo v aktivitě </a:t>
            </a:r>
            <a:r>
              <a:rPr lang="cs-CZ" sz="2000" b="1" dirty="0"/>
              <a:t>b) Akumulace energie </a:t>
            </a:r>
            <a:r>
              <a:rPr lang="cs-CZ" sz="2000" dirty="0"/>
              <a:t>podáno 6 projektů v úhrnné výši dotace cca 16 546 913,- Kč .                 </a:t>
            </a:r>
            <a:r>
              <a:rPr lang="cs-CZ" sz="2000" b="1" dirty="0"/>
              <a:t>Podpora pouze de </a:t>
            </a:r>
            <a:r>
              <a:rPr lang="cs-CZ" sz="2000" b="1" dirty="0" err="1"/>
              <a:t>minimis</a:t>
            </a:r>
            <a:r>
              <a:rPr lang="cs-CZ" sz="2000" b="1" dirty="0"/>
              <a:t>.</a:t>
            </a:r>
          </a:p>
          <a:p>
            <a:pPr marL="0" indent="0" algn="just">
              <a:buNone/>
            </a:pPr>
            <a:r>
              <a:rPr lang="cs-CZ" sz="2000" dirty="0"/>
              <a:t>(Akumulace elektřiny, kompresor + akumulace stlačeného vzduchu)</a:t>
            </a:r>
          </a:p>
          <a:p>
            <a:pPr marL="0" indent="0" algn="just">
              <a:buNone/>
            </a:pPr>
            <a:endParaRPr lang="cs-CZ" sz="215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885629"/>
              </p:ext>
            </p:extLst>
          </p:nvPr>
        </p:nvGraphicFramePr>
        <p:xfrm>
          <a:off x="155691" y="1321808"/>
          <a:ext cx="865573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0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605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Alokace          (Kč)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Žádosti</a:t>
                      </a:r>
                    </a:p>
                    <a:p>
                      <a:pPr algn="ctr"/>
                      <a:r>
                        <a:rPr lang="cs-CZ" sz="1400" baseline="0" dirty="0">
                          <a:solidFill>
                            <a:schemeClr val="tx1"/>
                          </a:solidFill>
                        </a:rPr>
                        <a:t>Podané/schválené/rozhodnutí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Požadovaná dotace (Kč)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Proplaceno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6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NUT</a:t>
                      </a:r>
                      <a:endParaRPr lang="cs-CZ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260 000 000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82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343 857 251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60 137 423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6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a) </a:t>
                      </a:r>
                      <a:r>
                        <a:rPr lang="cs-CZ" b="1" dirty="0" err="1"/>
                        <a:t>Elektromobilita</a:t>
                      </a:r>
                      <a:endParaRPr lang="cs-CZ" b="1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80 000 000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53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39 370 218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4 213 084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6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b) Akumulace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800 000 000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6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16 546 913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9</a:t>
                      </a:r>
                      <a:r>
                        <a:rPr lang="cs-CZ" b="1" baseline="0" dirty="0"/>
                        <a:t> 832 489</a:t>
                      </a:r>
                      <a:endParaRPr lang="cs-CZ" b="1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/>
                        <a:t>c) Druhotné suroviny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1" dirty="0"/>
                        <a:t>100 000 000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i="1" dirty="0"/>
                        <a:t>23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1" dirty="0"/>
                        <a:t>287 940 120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i="1" dirty="0"/>
                        <a:t>46</a:t>
                      </a:r>
                      <a:r>
                        <a:rPr lang="cs-CZ" sz="1600" b="0" i="1" baseline="0" dirty="0"/>
                        <a:t> 091 851</a:t>
                      </a:r>
                      <a:endParaRPr lang="cs-CZ" sz="1600" b="0" i="1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362406" y="228864"/>
            <a:ext cx="8242299" cy="800219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cs-CZ" altLang="cs-CZ" sz="1600" dirty="0">
                <a:solidFill>
                  <a:srgbClr val="13B5EA"/>
                </a:solidFill>
              </a:rPr>
              <a:t>SC 3.4: Uplatnit inovativní nízkouhlíkové technologie v oblasti nakládání energií a při využívání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1600" dirty="0">
                <a:solidFill>
                  <a:srgbClr val="13B5EA"/>
                </a:solidFill>
              </a:rPr>
              <a:t>             druhotných surovin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2000" dirty="0">
                <a:solidFill>
                  <a:srgbClr val="FF0000"/>
                </a:solidFill>
              </a:rPr>
              <a:t>Program Nízkouhlíkové technologie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29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55691" y="504968"/>
            <a:ext cx="8810888" cy="57319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Statistika II. Výzvy z hlediska aktivit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dirty="0"/>
              <a:t>Celkově bylo v aktivitě </a:t>
            </a:r>
            <a:r>
              <a:rPr lang="cs-CZ" sz="1800" b="1" dirty="0"/>
              <a:t>b) Akumulace energie </a:t>
            </a:r>
            <a:r>
              <a:rPr lang="cs-CZ" sz="1800" dirty="0"/>
              <a:t>podáno 95 projektů v úhrnné výši dotace             452 463 976 Kč.    </a:t>
            </a:r>
          </a:p>
          <a:p>
            <a:pPr marL="0" indent="0" algn="just">
              <a:buNone/>
            </a:pPr>
            <a:r>
              <a:rPr lang="cs-CZ" sz="1800" b="1" dirty="0"/>
              <a:t>Podpora de </a:t>
            </a:r>
            <a:r>
              <a:rPr lang="cs-CZ" sz="1800" b="1" dirty="0" err="1"/>
              <a:t>minimis</a:t>
            </a:r>
            <a:r>
              <a:rPr lang="cs-CZ" sz="1800" b="1" dirty="0"/>
              <a:t> + článek 41 (6 projektů v rozsahu 10-40 mil Kč; 40 projektů 1-10 mil </a:t>
            </a:r>
            <a:r>
              <a:rPr lang="cs-CZ" sz="1800" b="1" dirty="0" err="1"/>
              <a:t>kč</a:t>
            </a:r>
            <a:r>
              <a:rPr lang="cs-CZ" sz="1800" b="1" dirty="0"/>
              <a:t>; 13 projektů do 1 mil Kč).</a:t>
            </a:r>
          </a:p>
          <a:p>
            <a:pPr marL="0" indent="0" algn="just">
              <a:buNone/>
            </a:pPr>
            <a:r>
              <a:rPr lang="cs-CZ" sz="1800" dirty="0"/>
              <a:t>Aktuálně vydáno </a:t>
            </a:r>
            <a:r>
              <a:rPr lang="cs-CZ" sz="1800" dirty="0" err="1"/>
              <a:t>RoPD</a:t>
            </a:r>
            <a:r>
              <a:rPr lang="cs-CZ" sz="1800" dirty="0"/>
              <a:t> u 60 projektů s CZV cca 327,898 mil. Kč, příspěvek EU cca 243,277 mil. Kč,  z toho je cca 13,083 mil. Kč proplaceno.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023250"/>
              </p:ext>
            </p:extLst>
          </p:nvPr>
        </p:nvGraphicFramePr>
        <p:xfrm>
          <a:off x="155691" y="1743133"/>
          <a:ext cx="8655730" cy="226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0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14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Alokace          (Kč)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Žádosti</a:t>
                      </a:r>
                    </a:p>
                    <a:p>
                      <a:pPr algn="ctr"/>
                      <a:r>
                        <a:rPr lang="cs-CZ" sz="1400" baseline="0" dirty="0">
                          <a:solidFill>
                            <a:schemeClr val="tx1"/>
                          </a:solidFill>
                        </a:rPr>
                        <a:t>Podané/schválené/rozhodnutí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Požadovaná dotace (Kč)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Proplaceno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NUT</a:t>
                      </a:r>
                      <a:endParaRPr lang="cs-CZ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500 000 000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254 / 201 / 174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894 663 030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7 397 839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a) </a:t>
                      </a:r>
                      <a:r>
                        <a:rPr lang="cs-CZ" dirty="0" err="1"/>
                        <a:t>Elektromobilita</a:t>
                      </a:r>
                      <a:endParaRPr lang="cs-CZ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150 000 000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138 / 115 / 103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158 805 063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  <a:r>
                        <a:rPr lang="cs-CZ" baseline="0" dirty="0"/>
                        <a:t> 787 872</a:t>
                      </a:r>
                      <a:endParaRPr lang="cs-CZ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b) Akumulace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200 000 000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95</a:t>
                      </a:r>
                      <a:r>
                        <a:rPr lang="cs-CZ" b="1" baseline="0" dirty="0"/>
                        <a:t> / 75 / 60</a:t>
                      </a:r>
                      <a:endParaRPr lang="cs-CZ" b="1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452 463 976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</a:t>
                      </a:r>
                      <a:r>
                        <a:rPr lang="cs-CZ" b="1" baseline="0" dirty="0"/>
                        <a:t> 609 967</a:t>
                      </a:r>
                      <a:endParaRPr lang="cs-CZ" b="1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/>
                        <a:t>c) Druhotné suroviny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1" dirty="0"/>
                        <a:t>150 000 000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i="1" dirty="0"/>
                        <a:t>21 / 11 / 11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1" dirty="0"/>
                        <a:t>283 729 594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i="1" dirty="0"/>
                        <a:t>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362406" y="228864"/>
            <a:ext cx="8242299" cy="800219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cs-CZ" altLang="cs-CZ" sz="1600" dirty="0">
                <a:solidFill>
                  <a:srgbClr val="13B5EA"/>
                </a:solidFill>
              </a:rPr>
              <a:t>SC 3.4: Uplatnit inovativní nízkouhlíkové technologie v oblasti nakládání energií a při využívání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1600" dirty="0">
                <a:solidFill>
                  <a:srgbClr val="13B5EA"/>
                </a:solidFill>
              </a:rPr>
              <a:t>             druhotných surovin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2000" dirty="0">
                <a:solidFill>
                  <a:srgbClr val="FF0000"/>
                </a:solidFill>
              </a:rPr>
              <a:t>Program Nízkouhlíkové technologie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68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41540" y="715992"/>
            <a:ext cx="8695426" cy="5347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Statistika III. Výzvy z hlediska aktivit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Celkově bylo v aktivitě </a:t>
            </a:r>
            <a:r>
              <a:rPr lang="cs-CZ" sz="2000" b="1" dirty="0"/>
              <a:t>b) Akumulace energie </a:t>
            </a:r>
            <a:r>
              <a:rPr lang="cs-CZ" sz="2000" dirty="0"/>
              <a:t>podáno 9 projektů v úhrnné výši dotace  14 804 464 Kč. </a:t>
            </a:r>
            <a:r>
              <a:rPr lang="cs-CZ" sz="2000" b="1" dirty="0"/>
              <a:t>Podpora pouze de </a:t>
            </a:r>
            <a:r>
              <a:rPr lang="cs-CZ" sz="2000" b="1" dirty="0" err="1"/>
              <a:t>minimis</a:t>
            </a:r>
            <a:r>
              <a:rPr lang="cs-CZ" sz="2000" b="1" dirty="0"/>
              <a:t>.</a:t>
            </a:r>
          </a:p>
          <a:p>
            <a:pPr marL="0" indent="0" algn="just">
              <a:buNone/>
            </a:pPr>
            <a:r>
              <a:rPr lang="cs-CZ" sz="2000" dirty="0"/>
              <a:t>Aktuálně vydáno </a:t>
            </a:r>
            <a:r>
              <a:rPr lang="cs-CZ" sz="2000" dirty="0" err="1"/>
              <a:t>RoPD</a:t>
            </a:r>
            <a:r>
              <a:rPr lang="cs-CZ" sz="2000" dirty="0"/>
              <a:t> u 2 projektů s CZV cca 560 250 Kč, příspěvek EU cca 448 200 Kč,  z toho není nic proplaceno.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559183"/>
              </p:ext>
            </p:extLst>
          </p:nvPr>
        </p:nvGraphicFramePr>
        <p:xfrm>
          <a:off x="330685" y="1631575"/>
          <a:ext cx="8074133" cy="2609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6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4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717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Alokace          (Kč)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Žádosti</a:t>
                      </a:r>
                    </a:p>
                    <a:p>
                      <a:pPr algn="ctr"/>
                      <a:r>
                        <a:rPr lang="cs-CZ" sz="1400" baseline="0" dirty="0">
                          <a:solidFill>
                            <a:schemeClr val="tx1"/>
                          </a:solidFill>
                        </a:rPr>
                        <a:t>Podané/schválené/ rozhodnutí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Požadovaná dotace (Kč)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Proplaceno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NUT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800" b="0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250 000 </a:t>
                      </a:r>
                      <a:r>
                        <a:rPr lang="cs-CZ" sz="1800" b="0" kern="1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endParaRPr lang="cs-CZ" sz="1800" b="0" kern="1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0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161 / 123 / 46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kern="100" baseline="0" dirty="0"/>
                        <a:t>375 658 922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4 599 875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kern="100" baseline="0" dirty="0"/>
                        <a:t>a)</a:t>
                      </a:r>
                      <a:r>
                        <a:rPr lang="cs-CZ" b="1" kern="100" baseline="0" dirty="0" err="1"/>
                        <a:t>ektromobilita</a:t>
                      </a:r>
                      <a:endParaRPr lang="cs-CZ" b="1" kern="100" baseline="0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kern="100" baseline="0" dirty="0"/>
                        <a:t>60 000 </a:t>
                      </a:r>
                      <a:r>
                        <a:rPr lang="cs-CZ" b="1" kern="100" baseline="0" dirty="0" err="1"/>
                        <a:t>000</a:t>
                      </a:r>
                      <a:endParaRPr lang="cs-CZ" b="1" kern="100" baseline="0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kern="100" baseline="0" dirty="0"/>
                        <a:t>125 / 108 / 37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kern="100" baseline="0" dirty="0"/>
                        <a:t>127 588 992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Akumulace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60 000 </a:t>
                      </a:r>
                      <a:r>
                        <a:rPr lang="cs-CZ" sz="1800" b="1" kern="1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endParaRPr lang="cs-CZ" sz="1800" b="1" kern="1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/ 4 / 2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14 806 464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Druhotné suroviny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600" b="0" i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70 000 </a:t>
                      </a:r>
                      <a:r>
                        <a:rPr lang="cs-CZ" sz="1600" b="0" i="1" kern="1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endParaRPr lang="cs-CZ" sz="1600" b="0" i="1" kern="1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/ 9 / 7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600" b="0" i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215 069 966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/>
                        <a:t>4 599 875</a:t>
                      </a:r>
                      <a:endParaRPr lang="cs-CZ" sz="1600" b="0" i="1" kern="1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5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d) Vtláčení bioplynu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600" b="0" i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60 000 </a:t>
                      </a:r>
                      <a:r>
                        <a:rPr lang="cs-CZ" sz="1600" b="0" i="1" kern="1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endParaRPr lang="cs-CZ" sz="1600" b="0" i="1" kern="1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600" b="0" i="1" kern="1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/ 2 / 1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1" dirty="0"/>
                        <a:t>18 193 500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1" dirty="0"/>
                        <a:t>0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405442" y="87883"/>
            <a:ext cx="8242299" cy="800219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cs-CZ" altLang="cs-CZ" sz="1600" dirty="0">
                <a:solidFill>
                  <a:srgbClr val="13B5EA"/>
                </a:solidFill>
              </a:rPr>
              <a:t>SC 3.4: Uplatnit inovativní nízkouhlíkové technologie v oblasti nakládání energií a při využívání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1600" dirty="0">
                <a:solidFill>
                  <a:srgbClr val="13B5EA"/>
                </a:solidFill>
              </a:rPr>
              <a:t>             druhotných surovin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2000" dirty="0">
                <a:solidFill>
                  <a:srgbClr val="FF0000"/>
                </a:solidFill>
              </a:rPr>
              <a:t>Program Nízkouhlíkové technologie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18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756372"/>
            <a:ext cx="8557491" cy="4173647"/>
          </a:xfrm>
        </p:spPr>
        <p:txBody>
          <a:bodyPr>
            <a:normAutofit fontScale="92500" lnSpcReduction="10000"/>
          </a:bodyPr>
          <a:lstStyle/>
          <a:p>
            <a:pPr marL="449263" indent="-268288">
              <a:buClr>
                <a:srgbClr val="009DE0"/>
              </a:buClr>
              <a:buFont typeface="Wingdings" panose="05000000000000000000" pitchFamily="2" charset="2"/>
              <a:buChar char="§"/>
            </a:pPr>
            <a:r>
              <a:rPr lang="cs-CZ" sz="26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Kontinuální výzvy</a:t>
            </a:r>
          </a:p>
          <a:p>
            <a:pPr marL="180975" lvl="0" indent="0">
              <a:buClr>
                <a:srgbClr val="009DE0"/>
              </a:buClr>
              <a:buNone/>
            </a:pPr>
            <a:endParaRPr lang="cs-CZ" sz="900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  <a:p>
            <a:pPr marL="449263" lvl="0" indent="-268288">
              <a:buClr>
                <a:srgbClr val="009DE0"/>
              </a:buClr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ČR mimo území hl. m. Prahy</a:t>
            </a:r>
          </a:p>
          <a:p>
            <a:pPr marL="449263" lvl="0" indent="-268288">
              <a:buClr>
                <a:srgbClr val="009DE0"/>
              </a:buClr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MSP, VP </a:t>
            </a:r>
            <a:r>
              <a:rPr lang="cs-CZ" sz="2200" i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(alokace pro VP 40% )</a:t>
            </a:r>
            <a:r>
              <a:rPr lang="cs-CZ" sz="22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, </a:t>
            </a:r>
          </a:p>
          <a:p>
            <a:pPr marL="449263" lvl="0" indent="-268288">
              <a:buClr>
                <a:srgbClr val="009DE0"/>
              </a:buClr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vyhlášení: 30. listopad 2018</a:t>
            </a:r>
          </a:p>
          <a:p>
            <a:pPr marL="449263" lvl="0" indent="-268288">
              <a:buClr>
                <a:srgbClr val="009DE0"/>
              </a:buClr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zahájení příjmu žádostí: 3. prosince 2018</a:t>
            </a:r>
          </a:p>
          <a:p>
            <a:pPr marL="449263" lvl="0" indent="-268288">
              <a:buClr>
                <a:srgbClr val="009DE0"/>
              </a:buClr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ukončení příjmu žádosti: 31.května 2019</a:t>
            </a:r>
          </a:p>
          <a:p>
            <a:pPr marL="449263" lvl="0" indent="-268288">
              <a:buClr>
                <a:srgbClr val="009DE0"/>
              </a:buClr>
              <a:buFont typeface="Wingdings" panose="05000000000000000000" pitchFamily="2" charset="2"/>
              <a:buChar char="§"/>
            </a:pPr>
            <a:r>
              <a:rPr lang="cs-CZ" sz="2600" u="sng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Finanční alokace výzvy:</a:t>
            </a:r>
          </a:p>
          <a:p>
            <a:pPr marL="0" lvl="0" indent="0">
              <a:buClr>
                <a:srgbClr val="009DE0"/>
              </a:buClr>
              <a:buNone/>
            </a:pPr>
            <a:r>
              <a:rPr lang="cs-CZ" sz="2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     		- </a:t>
            </a:r>
            <a:r>
              <a:rPr lang="cs-CZ" sz="2600" dirty="0" err="1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Elektromobilita</a:t>
            </a:r>
            <a:r>
              <a:rPr lang="cs-CZ" sz="2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200 mil. Kč</a:t>
            </a:r>
            <a:endParaRPr lang="cs-CZ" sz="2600" i="1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buClr>
                <a:srgbClr val="009DE0"/>
              </a:buClr>
              <a:buNone/>
            </a:pPr>
            <a:r>
              <a:rPr lang="cs-CZ" sz="26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    		- Akumulace energie 100 mil. Kč</a:t>
            </a:r>
            <a:endParaRPr lang="cs-CZ" sz="2600" b="1" i="1" u="sng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82804"/>
            <a:ext cx="8242299" cy="1274392"/>
          </a:xfrm>
          <a:prstGeom prst="rect">
            <a:avLst/>
          </a:prstGeom>
        </p:spPr>
        <p:txBody>
          <a:bodyPr vert="horz" wrap="square" lIns="0" tIns="0" rIns="0" bIns="0" rtlCol="0" anchor="ctr">
            <a:normAutofit fontScale="92500" lnSpcReduction="20000"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009DE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spcBef>
                <a:spcPts val="1200"/>
              </a:spcBef>
            </a:pPr>
            <a:r>
              <a:rPr lang="cs-CZ" altLang="cs-CZ" sz="1600" dirty="0">
                <a:solidFill>
                  <a:srgbClr val="13B5EA"/>
                </a:solidFill>
              </a:rPr>
              <a:t>SC 3.4: Uplatnit inovativní nízkouhlíkové technologie v oblasti nakládání energií a při využívání</a:t>
            </a:r>
            <a:br>
              <a:rPr lang="cs-CZ" altLang="cs-CZ" sz="1600" dirty="0">
                <a:solidFill>
                  <a:srgbClr val="13B5EA"/>
                </a:solidFill>
              </a:rPr>
            </a:br>
            <a:r>
              <a:rPr lang="cs-CZ" altLang="cs-CZ" sz="1600" dirty="0">
                <a:solidFill>
                  <a:srgbClr val="13B5EA"/>
                </a:solidFill>
              </a:rPr>
              <a:t>             druhotných surovin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altLang="cs-CZ" sz="2000" dirty="0">
                <a:solidFill>
                  <a:srgbClr val="FF0000"/>
                </a:solidFill>
              </a:rPr>
              <a:t>           </a:t>
            </a:r>
            <a:r>
              <a:rPr lang="cs-CZ" altLang="cs-CZ" sz="2200" dirty="0">
                <a:solidFill>
                  <a:srgbClr val="FF0000"/>
                </a:solidFill>
              </a:rPr>
              <a:t>Program Nízkouhlíkové technologie  </a:t>
            </a:r>
            <a:r>
              <a:rPr lang="cs-CZ" sz="2200" dirty="0">
                <a:solidFill>
                  <a:srgbClr val="FF0000"/>
                </a:solidFill>
              </a:rPr>
              <a:t>IV. Výzva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altLang="cs-CZ" sz="2200" dirty="0" err="1">
                <a:solidFill>
                  <a:srgbClr val="FF0000"/>
                </a:solidFill>
              </a:rPr>
              <a:t>Elektromobilita</a:t>
            </a:r>
            <a:r>
              <a:rPr lang="cs-CZ" altLang="cs-CZ" sz="2200" dirty="0">
                <a:solidFill>
                  <a:srgbClr val="FF0000"/>
                </a:solidFill>
              </a:rPr>
              <a:t>  + Akumulace energie</a:t>
            </a:r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820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odrá A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rezentace modrá A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rezentace modrá A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1880</TotalTime>
  <Words>1674</Words>
  <Application>Microsoft Office PowerPoint</Application>
  <PresentationFormat>Předvádění na obrazovce (4:3)</PresentationFormat>
  <Paragraphs>224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Prezentace modrá A</vt:lpstr>
      <vt:lpstr>Vlastní návrh</vt:lpstr>
      <vt:lpstr>1_Prezentace modrá A</vt:lpstr>
      <vt:lpstr>2_Prezentace modrá A</vt:lpstr>
      <vt:lpstr>Operační program podnikání a inovace pro konkurenceschopnost (2014 -2020):  Prioritní osa 3 -  Účinné nakládání energií Nízkouhlíkové technologie    AERS – Advanced energy storage 20. 05. 2019 Jeseník </vt:lpstr>
      <vt:lpstr>Zaměření intervencí v prioritních osách OP PIK</vt:lpstr>
      <vt:lpstr>Prezentace aplikace PowerPoint</vt:lpstr>
      <vt:lpstr>SC 3.4: Uplatnit inovativní nízkouhlíkové technologie v oblasti nakládání energií a při využívání              druhotných surovin Program Nízkouhlíkové technologie</vt:lpstr>
      <vt:lpstr>SC 3.4: Uplatnit inovativní nízkouhlíkové technologie v oblasti nakládání energií a při využívání              druhotných surovin Program Nízkouhlíkové technologie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SC 3.4: Uplatnit inovativní nízkouhlíkové technologie v oblasti nakládání energií a při využívání  druhotných surovin Program Nízkouhlíkové technologie – Elektromobilita IV. Výzva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 informací: www.mpo.cz www.agentura-api.org Zelená linka: 800 800 777  Děkuji za pozornost  Ing. Pavel Zděnek  (zdenek@mpo.cz) </vt:lpstr>
    </vt:vector>
  </TitlesOfParts>
  <Company>Ministerstvo průmyslu a obchodu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Operační program podnikání a inovace pro konkurenceschopnost ( 2014 -2020):  Prioritní osa 3 -  Účinné nakládání energií</dc:title>
  <dc:creator>Tomšej Ondřej</dc:creator>
  <cp:lastModifiedBy>Cyril Svozil</cp:lastModifiedBy>
  <cp:revision>201</cp:revision>
  <cp:lastPrinted>2018-02-06T09:40:47Z</cp:lastPrinted>
  <dcterms:created xsi:type="dcterms:W3CDTF">2015-09-03T12:24:01Z</dcterms:created>
  <dcterms:modified xsi:type="dcterms:W3CDTF">2019-05-13T10:47:54Z</dcterms:modified>
</cp:coreProperties>
</file>